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29"/>
  </p:notesMasterIdLst>
  <p:handoutMasterIdLst>
    <p:handoutMasterId r:id="rId30"/>
  </p:handoutMasterIdLst>
  <p:sldIdLst>
    <p:sldId id="276" r:id="rId2"/>
    <p:sldId id="257" r:id="rId3"/>
    <p:sldId id="265" r:id="rId4"/>
    <p:sldId id="261" r:id="rId5"/>
    <p:sldId id="298" r:id="rId6"/>
    <p:sldId id="266" r:id="rId7"/>
    <p:sldId id="277" r:id="rId8"/>
    <p:sldId id="278" r:id="rId9"/>
    <p:sldId id="290" r:id="rId10"/>
    <p:sldId id="279" r:id="rId11"/>
    <p:sldId id="281" r:id="rId12"/>
    <p:sldId id="282" r:id="rId13"/>
    <p:sldId id="289" r:id="rId14"/>
    <p:sldId id="297" r:id="rId15"/>
    <p:sldId id="300" r:id="rId16"/>
    <p:sldId id="283" r:id="rId17"/>
    <p:sldId id="284" r:id="rId18"/>
    <p:sldId id="286" r:id="rId19"/>
    <p:sldId id="287" r:id="rId20"/>
    <p:sldId id="288" r:id="rId21"/>
    <p:sldId id="291" r:id="rId22"/>
    <p:sldId id="299" r:id="rId23"/>
    <p:sldId id="293" r:id="rId24"/>
    <p:sldId id="270" r:id="rId25"/>
    <p:sldId id="294" r:id="rId26"/>
    <p:sldId id="295" r:id="rId27"/>
    <p:sldId id="269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9B63"/>
    <a:srgbClr val="1880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60"/>
  </p:normalViewPr>
  <p:slideViewPr>
    <p:cSldViewPr snapToGrid="0">
      <p:cViewPr>
        <p:scale>
          <a:sx n="75" d="100"/>
          <a:sy n="75" d="100"/>
        </p:scale>
        <p:origin x="1642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12/27/2024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12/27/2024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12/27/2024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12/27/2024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12/27/2024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12/27/2024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12/27/2024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83" r:id="rId6"/>
    <p:sldLayoutId id="2147483679" r:id="rId7"/>
    <p:sldLayoutId id="2147483680" r:id="rId8"/>
    <p:sldLayoutId id="2147483681" r:id="rId9"/>
    <p:sldLayoutId id="2147483682" r:id="rId10"/>
    <p:sldLayoutId id="21474836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5" y="2435615"/>
            <a:ext cx="7299333" cy="481218"/>
          </a:xfrm>
        </p:spPr>
        <p:txBody>
          <a:bodyPr/>
          <a:lstStyle/>
          <a:p>
            <a:r>
              <a:rPr lang="vi-VN" sz="3000" dirty="0">
                <a:latin typeface="Roboto" pitchFamily="2" charset="0"/>
                <a:ea typeface="Roboto" pitchFamily="2" charset="0"/>
              </a:rPr>
              <a:t>ET2100</a:t>
            </a:r>
            <a:endParaRPr lang="en-US" sz="3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E0B4C7F5-01D7-E26A-0816-F02BD174DECE}"/>
              </a:ext>
            </a:extLst>
          </p:cNvPr>
          <p:cNvSpPr txBox="1">
            <a:spLocks/>
          </p:cNvSpPr>
          <p:nvPr/>
        </p:nvSpPr>
        <p:spPr>
          <a:xfrm>
            <a:off x="2553192" y="6245439"/>
            <a:ext cx="5629518" cy="4606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1900" b="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Thứ 7 ngày 28 tháng 12 năm 2024</a:t>
            </a:r>
            <a:endParaRPr lang="en-US" sz="1900" b="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5F8D7-C400-46A4-D7DA-0B90DEFAFD16}"/>
              </a:ext>
            </a:extLst>
          </p:cNvPr>
          <p:cNvSpPr txBox="1"/>
          <p:nvPr/>
        </p:nvSpPr>
        <p:spPr>
          <a:xfrm>
            <a:off x="1423326" y="1345106"/>
            <a:ext cx="3166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TÊN HỌC PHẦN: </a:t>
            </a:r>
            <a:endParaRPr lang="en-US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7419D-5AFB-92CF-A280-579982EEA9B1}"/>
              </a:ext>
            </a:extLst>
          </p:cNvPr>
          <p:cNvSpPr txBox="1"/>
          <p:nvPr/>
        </p:nvSpPr>
        <p:spPr>
          <a:xfrm>
            <a:off x="1423326" y="245854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MÃ HỌC PHẦN: </a:t>
            </a:r>
            <a:endParaRPr lang="en-US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BE9B67-BDD8-FE23-1FC6-6808A0AB4FD7}"/>
              </a:ext>
            </a:extLst>
          </p:cNvPr>
          <p:cNvSpPr txBox="1"/>
          <p:nvPr/>
        </p:nvSpPr>
        <p:spPr>
          <a:xfrm>
            <a:off x="1423326" y="3348168"/>
            <a:ext cx="28959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MÃ LỚP HỌC: </a:t>
            </a:r>
            <a:endParaRPr lang="en-US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8ECE1F-EE54-5D74-4BAC-23450B0A0982}"/>
              </a:ext>
            </a:extLst>
          </p:cNvPr>
          <p:cNvSpPr txBox="1"/>
          <p:nvPr/>
        </p:nvSpPr>
        <p:spPr>
          <a:xfrm>
            <a:off x="1423326" y="407672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GIÁO VIÊN PHỤ TRÁCH:</a:t>
            </a:r>
            <a:endParaRPr lang="en-US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8C7996-72AD-4BED-86C9-F9124A7EE624}"/>
              </a:ext>
            </a:extLst>
          </p:cNvPr>
          <p:cNvSpPr txBox="1">
            <a:spLocks/>
          </p:cNvSpPr>
          <p:nvPr/>
        </p:nvSpPr>
        <p:spPr>
          <a:xfrm>
            <a:off x="1046804" y="3379421"/>
            <a:ext cx="7299333" cy="71878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3000" dirty="0">
                <a:latin typeface="Roboto" pitchFamily="2" charset="0"/>
                <a:ea typeface="Roboto" pitchFamily="2" charset="0"/>
              </a:rPr>
              <a:t>154832</a:t>
            </a:r>
            <a:endParaRPr lang="en-US" sz="3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B7314-325F-6440-B201-E9B19A6A79C5}"/>
              </a:ext>
            </a:extLst>
          </p:cNvPr>
          <p:cNvSpPr txBox="1">
            <a:spLocks/>
          </p:cNvSpPr>
          <p:nvPr/>
        </p:nvSpPr>
        <p:spPr>
          <a:xfrm>
            <a:off x="1046806" y="1889879"/>
            <a:ext cx="7299333" cy="58841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3200" dirty="0">
                <a:latin typeface="Roboto" pitchFamily="2" charset="0"/>
                <a:ea typeface="Roboto" pitchFamily="2" charset="0"/>
              </a:rPr>
              <a:t>CẤU TRÚC DỮ LIỆU VÀ GIẢI THUẬT</a:t>
            </a:r>
            <a:endParaRPr lang="en-US" sz="32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EDD418A-D03A-D7C2-674A-5585C6515AE9}"/>
              </a:ext>
            </a:extLst>
          </p:cNvPr>
          <p:cNvSpPr txBox="1">
            <a:spLocks/>
          </p:cNvSpPr>
          <p:nvPr/>
        </p:nvSpPr>
        <p:spPr>
          <a:xfrm>
            <a:off x="1118522" y="4676330"/>
            <a:ext cx="7299333" cy="99098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3000" dirty="0">
                <a:latin typeface="Roboto" pitchFamily="2" charset="0"/>
                <a:ea typeface="Roboto" pitchFamily="2" charset="0"/>
              </a:rPr>
              <a:t>CÔ TRẦN THỊ THANH HẢI</a:t>
            </a:r>
            <a:endParaRPr lang="en-US" sz="30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Roboto" pitchFamily="2" charset="0"/>
                <a:ea typeface="Roboto" pitchFamily="2" charset="0"/>
              </a:rPr>
              <a:pPr/>
              <a:t>10</a:t>
            </a:fld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24" y="159295"/>
            <a:ext cx="8673846" cy="451739"/>
          </a:xfrm>
        </p:spPr>
        <p:txBody>
          <a:bodyPr/>
          <a:lstStyle/>
          <a:p>
            <a:r>
              <a:rPr lang="vi-VN" sz="2000" dirty="0">
                <a:latin typeface="Roboto" pitchFamily="2" charset="0"/>
                <a:ea typeface="Roboto" pitchFamily="2" charset="0"/>
              </a:rPr>
              <a:t>PHƯƠNG PHÁP GIẢI QUYẾT/CÁC PHƯƠNG THỨC, GIẢI THUẬT: </a:t>
            </a:r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AAEBE-93EB-2D2B-8921-7C4AD7A7BC10}"/>
              </a:ext>
            </a:extLst>
          </p:cNvPr>
          <p:cNvSpPr txBox="1"/>
          <p:nvPr/>
        </p:nvSpPr>
        <p:spPr>
          <a:xfrm>
            <a:off x="172324" y="901284"/>
            <a:ext cx="68167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200"/>
              </a:spcAft>
            </a:pPr>
            <a:r>
              <a:rPr lang="en-US" sz="20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2.</a:t>
            </a:r>
            <a:r>
              <a:rPr lang="vi-VN" sz="20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Thêm ảnh vào danh sách </a:t>
            </a:r>
            <a:r>
              <a:rPr lang="vi-VN" sz="20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(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addphoto</a:t>
            </a:r>
            <a:r>
              <a:rPr lang="vi-VN" sz="20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</a:t>
            </a:r>
            <a:endParaRPr lang="vi-VN" sz="2800" b="1" dirty="0">
              <a:effectLst/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76F93-14E1-9BED-A162-D7CC0886A827}"/>
              </a:ext>
            </a:extLst>
          </p:cNvPr>
          <p:cNvSpPr txBox="1"/>
          <p:nvPr/>
        </p:nvSpPr>
        <p:spPr>
          <a:xfrm>
            <a:off x="461629" y="1709521"/>
            <a:ext cx="3867388" cy="2333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200"/>
              </a:spcAft>
            </a:pPr>
            <a:r>
              <a:rPr lang="vi-VN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Mục đích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 Thêm một node mới chứa thông tin ảnh vào đầu danh sách liên kết.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vi-VN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Giải thuật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Tạo một node mới bằng cách cấp phát bộ nhớ động thông qua </a:t>
            </a:r>
            <a:r>
              <a:rPr lang="vi-VN" sz="1200" b="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malloc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Gán thông tin ảnh vào node mới.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1AF399-3618-66D3-EE8F-4A72DDA5C3BA}"/>
              </a:ext>
            </a:extLst>
          </p:cNvPr>
          <p:cNvSpPr txBox="1"/>
          <p:nvPr/>
        </p:nvSpPr>
        <p:spPr>
          <a:xfrm>
            <a:off x="461629" y="4135238"/>
            <a:ext cx="796519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Trỏ node mới tới node đầu hiện tại của danh sách (</a:t>
            </a:r>
            <a:r>
              <a:rPr lang="vi-VN" sz="1600" b="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new_node-&gt;next = *head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Cập nhật node đầu danh sách thành node mới </a:t>
            </a:r>
            <a:r>
              <a:rPr lang="vi-VN" sz="20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(</a:t>
            </a:r>
            <a:r>
              <a:rPr lang="vi-VN" sz="1600" b="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*head = new_node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vi-VN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Phức tạp thời gian: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O(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1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</a:t>
            </a:r>
            <a:endParaRPr lang="vi-VN" sz="1600" b="0" i="0" u="none" strike="noStrike" dirty="0">
              <a:solidFill>
                <a:srgbClr val="000000"/>
              </a:solidFill>
              <a:effectLst/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111575-6200-ED26-CA05-0003C0982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985" y="1101338"/>
            <a:ext cx="4109798" cy="283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31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Roboto" pitchFamily="2" charset="0"/>
                <a:ea typeface="Roboto" pitchFamily="2" charset="0"/>
              </a:rPr>
              <a:pPr/>
              <a:t>11</a:t>
            </a:fld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24" y="159295"/>
            <a:ext cx="8673846" cy="451739"/>
          </a:xfrm>
        </p:spPr>
        <p:txBody>
          <a:bodyPr/>
          <a:lstStyle/>
          <a:p>
            <a:r>
              <a:rPr lang="vi-VN" sz="2000" dirty="0">
                <a:latin typeface="Roboto" pitchFamily="2" charset="0"/>
                <a:ea typeface="Roboto" pitchFamily="2" charset="0"/>
              </a:rPr>
              <a:t>PHƯƠNG PHÁP GIẢI QUYẾT/CÁC PHƯƠNG THỨC, GIẢI THUẬT: </a:t>
            </a:r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1D68D-AD21-B34E-2F57-BB6001A2F4A2}"/>
              </a:ext>
            </a:extLst>
          </p:cNvPr>
          <p:cNvSpPr txBox="1"/>
          <p:nvPr/>
        </p:nvSpPr>
        <p:spPr>
          <a:xfrm>
            <a:off x="400232" y="1505482"/>
            <a:ext cx="350679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Mục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đích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Tìm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kiếm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một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ảnh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theo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ID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</a:t>
            </a:r>
            <a:endParaRPr lang="en-US" b="0" dirty="0">
              <a:effectLst/>
              <a:latin typeface="Roboto" pitchFamily="2" charset="0"/>
              <a:ea typeface="Roboto" pitchFamily="2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Giải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thuật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</a:t>
            </a:r>
            <a:endParaRPr lang="en-US" b="0" dirty="0">
              <a:effectLst/>
              <a:latin typeface="Roboto" pitchFamily="2" charset="0"/>
              <a:ea typeface="Roboto" pitchFamily="2" charset="0"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Duyệt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tuần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tự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qua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từng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node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trong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danh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sách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liên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kết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So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sánh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ImageID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từng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node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với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id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cần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tìm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BB9843-D1A0-D351-7CA2-748B07111AF6}"/>
              </a:ext>
            </a:extLst>
          </p:cNvPr>
          <p:cNvSpPr txBox="1"/>
          <p:nvPr/>
        </p:nvSpPr>
        <p:spPr>
          <a:xfrm>
            <a:off x="339069" y="3955369"/>
            <a:ext cx="84020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Nếu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khớp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, in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thông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tin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ảnh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và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dừng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tìm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kiếm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Nếu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duyệt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hết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danh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sách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mà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không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tìm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thấy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, in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thông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báo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không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tìm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thấy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Độ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phức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tạp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</a:t>
            </a:r>
            <a:endParaRPr lang="en-US" dirty="0">
              <a:effectLst/>
              <a:latin typeface="Roboto" pitchFamily="2" charset="0"/>
              <a:ea typeface="Robo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Tốt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nhất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O(1)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nếu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ảnh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cần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tìm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nằm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ở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đầu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danh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sách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Trung </a:t>
            </a:r>
            <a:r>
              <a:rPr lang="en-US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bình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và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tệ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nhất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 O(n),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với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là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số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node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trong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danh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sách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</a:b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664DF-8A80-C8C5-2C74-B67947396F6B}"/>
              </a:ext>
            </a:extLst>
          </p:cNvPr>
          <p:cNvSpPr txBox="1"/>
          <p:nvPr/>
        </p:nvSpPr>
        <p:spPr>
          <a:xfrm>
            <a:off x="339069" y="98320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200"/>
              </a:spcAft>
            </a:pPr>
            <a:r>
              <a:rPr lang="en-US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3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Tìm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ảnh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theo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ID (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Hàm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findImage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</a:t>
            </a:r>
            <a:endParaRPr lang="en-US" b="1" dirty="0">
              <a:effectLst/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AE3092-4A35-4C26-F494-C7E7B13F9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191" y="1819016"/>
            <a:ext cx="4812533" cy="118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18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Roboto" pitchFamily="2" charset="0"/>
                <a:ea typeface="Roboto" pitchFamily="2" charset="0"/>
              </a:rPr>
              <a:pPr/>
              <a:t>12</a:t>
            </a:fld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24" y="159295"/>
            <a:ext cx="8673846" cy="451739"/>
          </a:xfrm>
        </p:spPr>
        <p:txBody>
          <a:bodyPr/>
          <a:lstStyle/>
          <a:p>
            <a:r>
              <a:rPr lang="vi-VN" sz="2000" dirty="0">
                <a:latin typeface="Roboto" pitchFamily="2" charset="0"/>
                <a:ea typeface="Roboto" pitchFamily="2" charset="0"/>
              </a:rPr>
              <a:t>PHƯƠNG PHÁP GIẢI QUYẾT/CÁC PHƯƠNG THỨC, GIẢI THUẬT: </a:t>
            </a:r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AB84F-2F0D-17FD-52E1-E8A92843ACE4}"/>
              </a:ext>
            </a:extLst>
          </p:cNvPr>
          <p:cNvSpPr txBox="1"/>
          <p:nvPr/>
        </p:nvSpPr>
        <p:spPr>
          <a:xfrm>
            <a:off x="381416" y="4318266"/>
            <a:ext cx="785308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1200"/>
              </a:spcBef>
              <a:spcAft>
                <a:spcPts val="0"/>
              </a:spcAft>
            </a:pPr>
            <a:endParaRPr lang="en-US" sz="1700" b="0" dirty="0">
              <a:effectLst/>
              <a:latin typeface="Roboto" pitchFamily="2" charset="0"/>
              <a:ea typeface="Roboto" pitchFamily="2" charset="0"/>
            </a:endParaRPr>
          </a:p>
          <a:p>
            <a:pPr marL="285750" indent="-285750" rtl="0" fontAlgn="base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Nếu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không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tìm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thấy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ảnh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nào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khớp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, in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thông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báo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không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tìm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thấy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7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Độ</a:t>
            </a:r>
            <a:r>
              <a:rPr lang="en-US" sz="17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phức</a:t>
            </a:r>
            <a:r>
              <a:rPr lang="en-US" sz="17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tạp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</a:t>
            </a:r>
            <a:endParaRPr lang="vi-VN" sz="1700" b="0" i="0" u="none" strike="noStrike" dirty="0">
              <a:solidFill>
                <a:srgbClr val="000000"/>
              </a:solidFill>
              <a:effectLst/>
              <a:latin typeface="Roboto" pitchFamily="2" charset="0"/>
              <a:ea typeface="Roboto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7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Tốt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nhất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 O(1) (</a:t>
            </a:r>
            <a:r>
              <a:rPr lang="en-US" sz="17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nếu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từ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khóa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khớp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ngay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ở node </a:t>
            </a:r>
            <a:r>
              <a:rPr lang="en-US" sz="17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đầu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tiên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).</a:t>
            </a:r>
            <a:endParaRPr lang="vi-VN" sz="1700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Trung </a:t>
            </a:r>
            <a:r>
              <a:rPr lang="en-US" sz="17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bình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và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tệ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nhất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 O(</a:t>
            </a:r>
            <a:r>
              <a:rPr lang="en-US" sz="17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n⋅m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</a:t>
            </a:r>
            <a:endParaRPr lang="en-US" sz="17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5F015F-42DD-403A-661F-100C314A14E1}"/>
              </a:ext>
            </a:extLst>
          </p:cNvPr>
          <p:cNvSpPr txBox="1"/>
          <p:nvPr/>
        </p:nvSpPr>
        <p:spPr>
          <a:xfrm>
            <a:off x="-208855" y="864797"/>
            <a:ext cx="85702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12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4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 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Tìm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ảnh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theo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AlbumName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hoặc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Tags (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Hàm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vi-VN" sz="20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SearchPhoto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</a:t>
            </a:r>
            <a:endParaRPr lang="vi-VN" sz="2000" b="1" i="0" u="none" strike="noStrike" dirty="0">
              <a:solidFill>
                <a:srgbClr val="000000"/>
              </a:solidFill>
              <a:effectLst/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5F345-8562-A22E-B99B-C0B92F985E61}"/>
              </a:ext>
            </a:extLst>
          </p:cNvPr>
          <p:cNvSpPr txBox="1"/>
          <p:nvPr/>
        </p:nvSpPr>
        <p:spPr>
          <a:xfrm>
            <a:off x="-85165" y="1356693"/>
            <a:ext cx="4917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1200"/>
              </a:spcBef>
              <a:spcAft>
                <a:spcPts val="0"/>
              </a:spcAft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Mục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đích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Tìm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kiếm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tất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cả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các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ảnh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chứa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từ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khóa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trong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tên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album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hoặc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thẻ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ảnh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8B879-0EAE-7EAF-7794-1E1D1CFE0523}"/>
              </a:ext>
            </a:extLst>
          </p:cNvPr>
          <p:cNvSpPr txBox="1"/>
          <p:nvPr/>
        </p:nvSpPr>
        <p:spPr>
          <a:xfrm>
            <a:off x="381416" y="2102448"/>
            <a:ext cx="4805877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Giải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thuật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</a:t>
            </a:r>
            <a:endParaRPr lang="en-US" b="0" dirty="0">
              <a:effectLst/>
              <a:latin typeface="Roboto" pitchFamily="2" charset="0"/>
              <a:ea typeface="Roboto" pitchFamily="2" charset="0"/>
            </a:endParaRPr>
          </a:p>
          <a:p>
            <a:pPr marL="285750" indent="-285750" rtl="0" fontAlgn="base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Duyệt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tuần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tự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qua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từng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node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trong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danh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sách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liên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kết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Sử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dụng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hàm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strstr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để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kiểm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tra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Nếu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từ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khóa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xuất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hiện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trong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AlbumName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hoặc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Tags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, in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thông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tin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của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ảnh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Đặt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cờ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found = 1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để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đánh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dấu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rằng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đã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tìm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thấy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ít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nhất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một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ảnh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khớp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F88DF6-C379-4233-438E-1661DD622575}"/>
              </a:ext>
            </a:extLst>
          </p:cNvPr>
          <p:cNvSpPr txBox="1"/>
          <p:nvPr/>
        </p:nvSpPr>
        <p:spPr>
          <a:xfrm>
            <a:off x="5526741" y="3687064"/>
            <a:ext cx="3097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n: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Số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node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trong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danh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sách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</a:t>
            </a:r>
            <a:endParaRPr lang="vi-VN" sz="1200" b="0" i="0" u="none" strike="noStrike" dirty="0">
              <a:solidFill>
                <a:srgbClr val="000000"/>
              </a:solidFill>
              <a:effectLst/>
              <a:latin typeface="Roboto" pitchFamily="2" charset="0"/>
              <a:ea typeface="Roboto" pitchFamily="2" charset="0"/>
            </a:endParaRPr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mm: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Độ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dài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trung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bình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của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chuỗi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cần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kiểm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(</a:t>
            </a:r>
            <a:r>
              <a:rPr lang="en-US" sz="1200" b="0" i="0" u="none" strike="noStrike" dirty="0" err="1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AlbumName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và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200" b="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Tags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).</a:t>
            </a: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</a:br>
            <a:endParaRPr lang="en-US" sz="12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576BCD-E7CA-0DD4-4911-9F7108AEF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245" y="1332929"/>
            <a:ext cx="3564498" cy="215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87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24" y="159295"/>
            <a:ext cx="8673846" cy="451739"/>
          </a:xfrm>
        </p:spPr>
        <p:txBody>
          <a:bodyPr/>
          <a:lstStyle/>
          <a:p>
            <a:r>
              <a:rPr lang="vi-VN" sz="2000" dirty="0">
                <a:latin typeface="Roboto" pitchFamily="2" charset="0"/>
                <a:ea typeface="Roboto" pitchFamily="2" charset="0"/>
              </a:rPr>
              <a:t>PHƯƠNG PHÁP GIẢI QUYẾT/CÁC PHƯƠNG THỨC, GIẢI THUẬT: </a:t>
            </a:r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99DA3-2A2F-7FFB-080D-85C3DB4AC68A}"/>
              </a:ext>
            </a:extLst>
          </p:cNvPr>
          <p:cNvSpPr txBox="1"/>
          <p:nvPr/>
        </p:nvSpPr>
        <p:spPr>
          <a:xfrm>
            <a:off x="-259977" y="886220"/>
            <a:ext cx="5002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120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5. 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Hàm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sửa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thông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tin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theo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ID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(</a:t>
            </a:r>
            <a:r>
              <a:rPr lang="vi-VN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editImage)</a:t>
            </a:r>
            <a:br>
              <a:rPr lang="en-US" b="1" dirty="0">
                <a:latin typeface="Roboto" pitchFamily="2" charset="0"/>
                <a:ea typeface="Roboto" pitchFamily="2" charset="0"/>
              </a:rPr>
            </a:br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EB7D0-4CD9-899D-1CA7-6185C2E4CD28}"/>
              </a:ext>
            </a:extLst>
          </p:cNvPr>
          <p:cNvSpPr txBox="1"/>
          <p:nvPr/>
        </p:nvSpPr>
        <p:spPr>
          <a:xfrm>
            <a:off x="270935" y="1683105"/>
            <a:ext cx="444425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4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Duyệt qua danh sách tìm ảnh cần sửa</a:t>
            </a: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Duyệt qua danh sách liên kết đơn để tìm ảnh có </a:t>
            </a:r>
            <a:r>
              <a:rPr lang="vi-VN" sz="1400" b="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ImageID</a:t>
            </a: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trùng với </a:t>
            </a:r>
            <a:r>
              <a:rPr lang="vi-VN" sz="1400" b="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id</a:t>
            </a: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được truyền vào.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4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Sửa thông tin của ảnh</a:t>
            </a: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Nếu tìm thấy ảnh cần sửa, yêu cầu người dùng nhập lại thông tin của ảnh (ngày, thời gian, tên album, mô tả).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Cập nhật các trường dữ liệu trong node ảnh tương ứng.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4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In thông báo thành công</a:t>
            </a: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Sau khi sửa thành công, in thông báo "Sửa ảnh thành công!".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4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In thông báo lỗi nếu không tìm thấy ảnh</a:t>
            </a: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Nếu không tìm thấy ảnh có ID tương ứng, in thông báo "Không tìm thấy ảnh"</a:t>
            </a:r>
            <a:r>
              <a:rPr lang="vi-VN" sz="2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368B5-E70C-DF04-E161-F08D368C6F73}"/>
              </a:ext>
            </a:extLst>
          </p:cNvPr>
          <p:cNvSpPr txBox="1"/>
          <p:nvPr/>
        </p:nvSpPr>
        <p:spPr>
          <a:xfrm>
            <a:off x="4959933" y="5053258"/>
            <a:ext cx="3814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</a:pPr>
            <a:r>
              <a:rPr lang="vi-VN" sz="12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Độ phức tạp thời gian</a:t>
            </a:r>
            <a:r>
              <a:rPr lang="vi-VN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 O(1) vì các thao tác sửa dữ liệu chỉ yêu cầu cập nhật các trường của ảnh mà không cần duyệt qua các node trong danh sách.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DC4F6-0E1C-5C4A-112D-20103A6DF523}"/>
              </a:ext>
            </a:extLst>
          </p:cNvPr>
          <p:cNvSpPr txBox="1"/>
          <p:nvPr/>
        </p:nvSpPr>
        <p:spPr>
          <a:xfrm>
            <a:off x="270935" y="1260040"/>
            <a:ext cx="4471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Tóm tắt quy trình hoạt động: </a:t>
            </a:r>
            <a:endParaRPr lang="vi-VN" sz="1600" b="0" dirty="0">
              <a:effectLst/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F6834-07B4-74FA-9A49-CA59BBD1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424" y="1049471"/>
            <a:ext cx="3677409" cy="36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57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24" y="159295"/>
            <a:ext cx="8673846" cy="451739"/>
          </a:xfrm>
        </p:spPr>
        <p:txBody>
          <a:bodyPr/>
          <a:lstStyle/>
          <a:p>
            <a:r>
              <a:rPr lang="vi-VN" sz="2000" dirty="0">
                <a:latin typeface="Roboto" pitchFamily="2" charset="0"/>
                <a:ea typeface="Roboto" pitchFamily="2" charset="0"/>
              </a:rPr>
              <a:t>PHƯƠNG PHÁP GIẢI QUYẾT/CÁC PHƯƠNG THỨC, GIẢI THUẬT: </a:t>
            </a:r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99DA3-2A2F-7FFB-080D-85C3DB4AC68A}"/>
              </a:ext>
            </a:extLst>
          </p:cNvPr>
          <p:cNvSpPr txBox="1"/>
          <p:nvPr/>
        </p:nvSpPr>
        <p:spPr>
          <a:xfrm>
            <a:off x="-259978" y="832956"/>
            <a:ext cx="69198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120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6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 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Hàm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hiển thị ảnh trùng lặp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(</a:t>
            </a:r>
            <a:r>
              <a:rPr lang="en-US" sz="14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detectDuplicateImages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</a:t>
            </a:r>
            <a:endParaRPr lang="en-US" sz="1400" b="1" dirty="0">
              <a:effectLst/>
              <a:latin typeface="Roboto" pitchFamily="2" charset="0"/>
              <a:ea typeface="Roboto" pitchFamily="2" charset="0"/>
            </a:endParaRPr>
          </a:p>
          <a:p>
            <a:br>
              <a:rPr lang="en-US" sz="1400" b="1" dirty="0">
                <a:latin typeface="Roboto" pitchFamily="2" charset="0"/>
                <a:ea typeface="Roboto" pitchFamily="2" charset="0"/>
              </a:rPr>
            </a:br>
            <a:endParaRPr lang="en-US" sz="14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DC4F6-0E1C-5C4A-112D-20103A6DF523}"/>
              </a:ext>
            </a:extLst>
          </p:cNvPr>
          <p:cNvSpPr txBox="1"/>
          <p:nvPr/>
        </p:nvSpPr>
        <p:spPr>
          <a:xfrm>
            <a:off x="255696" y="1089084"/>
            <a:ext cx="4471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4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Tóm tắt quy trình hoạt động: </a:t>
            </a:r>
            <a:endParaRPr lang="vi-VN" sz="1400" b="0" dirty="0">
              <a:effectLst/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27D2715-143F-B3DC-7DF7-7EA7B4B50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90" y="950488"/>
            <a:ext cx="3925414" cy="4168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50569C-25E7-2013-EEC8-3630EB13A43C}"/>
              </a:ext>
            </a:extLst>
          </p:cNvPr>
          <p:cNvSpPr txBox="1"/>
          <p:nvPr/>
        </p:nvSpPr>
        <p:spPr>
          <a:xfrm>
            <a:off x="173497" y="1298577"/>
            <a:ext cx="4471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vi-VN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Hàm </a:t>
            </a:r>
            <a:r>
              <a:rPr lang="vi-VN" sz="1200" b="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detectDuplicateImages</a:t>
            </a:r>
            <a:r>
              <a:rPr lang="vi-VN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kiểm tra danh sách liên kết các ảnh để tìm và liệt kê những ảnh có thông tin trùng lặp dựa trên các tiêu chí:</a:t>
            </a:r>
            <a:endParaRPr lang="vi-VN" sz="1200" b="0" dirty="0">
              <a:effectLst/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BECE7A-78A6-B254-5A5D-90A8F576A65A}"/>
              </a:ext>
            </a:extLst>
          </p:cNvPr>
          <p:cNvSpPr txBox="1"/>
          <p:nvPr/>
        </p:nvSpPr>
        <p:spPr>
          <a:xfrm>
            <a:off x="1391448" y="1672620"/>
            <a:ext cx="25587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rtl="0" fontAlgn="base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2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Ngày chụp ảnh (</a:t>
            </a:r>
            <a:r>
              <a:rPr lang="vi-VN" sz="120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ImageDate</a:t>
            </a:r>
            <a:r>
              <a:rPr lang="vi-VN" sz="12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</a:t>
            </a:r>
          </a:p>
          <a:p>
            <a:pPr marL="171450" indent="-1714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2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Giờ chụp ảnh (</a:t>
            </a:r>
            <a:r>
              <a:rPr lang="vi-VN" sz="120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ImageTime</a:t>
            </a:r>
            <a:r>
              <a:rPr lang="vi-VN" sz="12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</a:t>
            </a:r>
          </a:p>
          <a:p>
            <a:pPr marL="171450" indent="-171450" rtl="0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vi-VN" sz="12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Tên album (</a:t>
            </a:r>
            <a:r>
              <a:rPr lang="vi-VN" sz="120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AlbumName</a:t>
            </a:r>
            <a:r>
              <a:rPr lang="vi-VN" sz="12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C9A4AF-B8E6-F682-13B5-4ECB32D06396}"/>
              </a:ext>
            </a:extLst>
          </p:cNvPr>
          <p:cNvSpPr txBox="1"/>
          <p:nvPr/>
        </p:nvSpPr>
        <p:spPr>
          <a:xfrm>
            <a:off x="209976" y="2331253"/>
            <a:ext cx="4759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vi-VN" sz="12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Khi tìm thấy ảnh trùng lặp, hàm in ra thông tin chi tiết của những ảnh này trong định dạng bảng</a:t>
            </a:r>
            <a:endParaRPr lang="vi-VN" sz="1200" b="0" dirty="0">
              <a:effectLst/>
              <a:latin typeface="Roboto" pitchFamily="2" charset="0"/>
              <a:ea typeface="Roboto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502E20-12C2-34A9-855A-61948AF8E5F4}"/>
                  </a:ext>
                </a:extLst>
              </p:cNvPr>
              <p:cNvSpPr txBox="1"/>
              <p:nvPr/>
            </p:nvSpPr>
            <p:spPr>
              <a:xfrm>
                <a:off x="182448" y="2856508"/>
                <a:ext cx="4616822" cy="2292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 fontAlgn="base">
                  <a:spcBef>
                    <a:spcPts val="1200"/>
                  </a:spcBef>
                  <a:spcAft>
                    <a:spcPts val="0"/>
                  </a:spcAft>
                </a:pP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Kiểm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tra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đầu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vào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:</a:t>
                </a:r>
              </a:p>
              <a:p>
                <a:pPr marL="742950" lvl="1" indent="-285750"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Nếu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danh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sách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>
                    <a:solidFill>
                      <a:srgbClr val="188038"/>
                    </a:solidFill>
                    <a:effectLst/>
                    <a:latin typeface="Roboto" pitchFamily="2" charset="0"/>
                    <a:ea typeface="Roboto" pitchFamily="2" charset="0"/>
                  </a:rPr>
                  <a:t>head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rỗng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,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kết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thúc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hàm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.</a:t>
                </a:r>
              </a:p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Duyệt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danh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sách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:</a:t>
                </a:r>
              </a:p>
              <a:p>
                <a:pPr marL="742950" lvl="1" indent="-285750"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Sử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dụng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vòng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lặp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kép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:</a:t>
                </a:r>
              </a:p>
              <a:p>
                <a:pPr marL="1143000" lvl="2" indent="-228600"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Vòng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lặp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ngoài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: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Duyệt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qua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từng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node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trong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danh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sách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chính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.</a:t>
                </a:r>
              </a:p>
              <a:p>
                <a:pPr marL="1143000" lvl="2" indent="-228600"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Vòng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lặp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trong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: So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sánh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node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hiện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tại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với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các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node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còn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lại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phía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sau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.</a:t>
                </a:r>
              </a:p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Xử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lý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ảnh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trùng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lặp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:</a:t>
                </a:r>
              </a:p>
              <a:p>
                <a:pPr marL="742950" lvl="1" indent="-285750" fontAlgn="base">
                  <a:buFont typeface="Arial" panose="020B0604020202020204" pitchFamily="34" charset="0"/>
                  <a:buChar char="•"/>
                </a:pP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Nếu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phát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hiện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trùng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lặp</a:t>
                </a:r>
                <a:r>
                  <a:rPr lang="vi-VN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vi-VN" sz="13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vi-VN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Hiển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thị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thông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tin </a:t>
                </a:r>
                <a:r>
                  <a:rPr lang="en-US" sz="1300" i="0" u="none" strike="noStrike" dirty="0" err="1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ảnh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vi-VN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và in ra màn hình </a:t>
                </a:r>
                <a14:m>
                  <m:oMath xmlns:m="http://schemas.openxmlformats.org/officeDocument/2006/math">
                    <m:r>
                      <a:rPr lang="vi-VN" sz="13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vi-VN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 hoàn tất quá trình</a:t>
                </a:r>
                <a:r>
                  <a:rPr lang="en-US" sz="1300" i="0" u="none" strike="noStrike" dirty="0">
                    <a:solidFill>
                      <a:srgbClr val="000000"/>
                    </a:solidFill>
                    <a:effectLst/>
                    <a:latin typeface="Roboto" pitchFamily="2" charset="0"/>
                    <a:ea typeface="Roboto" pitchFamily="2" charset="0"/>
                  </a:rPr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502E20-12C2-34A9-855A-61948AF8E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8" y="2856508"/>
                <a:ext cx="4616822" cy="2292935"/>
              </a:xfrm>
              <a:prstGeom prst="rect">
                <a:avLst/>
              </a:prstGeom>
              <a:blipFill>
                <a:blip r:embed="rId3"/>
                <a:stretch>
                  <a:fillRect l="-264" b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040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24" y="159295"/>
            <a:ext cx="8673846" cy="451739"/>
          </a:xfrm>
        </p:spPr>
        <p:txBody>
          <a:bodyPr/>
          <a:lstStyle/>
          <a:p>
            <a:r>
              <a:rPr lang="vi-VN" sz="2000" dirty="0">
                <a:latin typeface="Roboto" pitchFamily="2" charset="0"/>
                <a:ea typeface="Roboto" pitchFamily="2" charset="0"/>
              </a:rPr>
              <a:t>PHƯƠNG PHÁP GIẢI QUYẾT/CÁC PHƯƠNG THỨC, GIẢI THUẬT: </a:t>
            </a:r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99DA3-2A2F-7FFB-080D-85C3DB4AC68A}"/>
              </a:ext>
            </a:extLst>
          </p:cNvPr>
          <p:cNvSpPr txBox="1"/>
          <p:nvPr/>
        </p:nvSpPr>
        <p:spPr>
          <a:xfrm>
            <a:off x="-259978" y="832956"/>
            <a:ext cx="69198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120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6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 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Hàm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hiển thị ảnh trùng lặp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(</a:t>
            </a:r>
            <a:r>
              <a:rPr lang="en-US" sz="14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detectDuplicateImages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</a:t>
            </a:r>
            <a:endParaRPr lang="en-US" sz="1400" b="1" dirty="0">
              <a:effectLst/>
              <a:latin typeface="Roboto" pitchFamily="2" charset="0"/>
              <a:ea typeface="Roboto" pitchFamily="2" charset="0"/>
            </a:endParaRPr>
          </a:p>
          <a:p>
            <a:br>
              <a:rPr lang="en-US" sz="1400" b="1" dirty="0">
                <a:latin typeface="Roboto" pitchFamily="2" charset="0"/>
                <a:ea typeface="Roboto" pitchFamily="2" charset="0"/>
              </a:rPr>
            </a:br>
            <a:endParaRPr lang="en-US" sz="14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DC4F6-0E1C-5C4A-112D-20103A6DF523}"/>
              </a:ext>
            </a:extLst>
          </p:cNvPr>
          <p:cNvSpPr txBox="1"/>
          <p:nvPr/>
        </p:nvSpPr>
        <p:spPr>
          <a:xfrm>
            <a:off x="255696" y="1089084"/>
            <a:ext cx="4471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4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Tóm tắt quy trình hoạt động: </a:t>
            </a:r>
            <a:endParaRPr lang="vi-VN" sz="1400" b="0" dirty="0">
              <a:effectLst/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27D2715-143F-B3DC-7DF7-7EA7B4B50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474" y="942869"/>
            <a:ext cx="3754777" cy="3987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48E018-8148-5199-4A35-619CEF9425A5}"/>
              </a:ext>
            </a:extLst>
          </p:cNvPr>
          <p:cNvSpPr txBox="1"/>
          <p:nvPr/>
        </p:nvSpPr>
        <p:spPr>
          <a:xfrm>
            <a:off x="388749" y="1652989"/>
            <a:ext cx="39254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vi-VN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Các bước thực hiện:</a:t>
            </a:r>
            <a:endParaRPr lang="vi-VN" sz="1600" b="0" i="0" u="none" strike="noStrike" dirty="0">
              <a:solidFill>
                <a:srgbClr val="000000"/>
              </a:solidFill>
              <a:effectLst/>
              <a:latin typeface="Roboto" pitchFamily="2" charset="0"/>
              <a:ea typeface="Roboto" pitchFamily="2" charset="0"/>
            </a:endParaRPr>
          </a:p>
          <a:p>
            <a:pPr lvl="1" rtl="0" fontAlgn="base">
              <a:spcBef>
                <a:spcPts val="0"/>
              </a:spcBef>
              <a:spcAft>
                <a:spcPts val="0"/>
              </a:spcAft>
            </a:pP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1.Duyệt qua từng node chính:</a:t>
            </a:r>
          </a:p>
          <a:p>
            <a:pPr marL="1200150" lvl="2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Sử dụng con trỏ current để trỏ đến node đang được xét.</a:t>
            </a:r>
          </a:p>
          <a:p>
            <a:pPr lvl="1" rtl="0" fontAlgn="base">
              <a:spcBef>
                <a:spcPts val="0"/>
              </a:spcBef>
              <a:spcAft>
                <a:spcPts val="0"/>
              </a:spcAft>
            </a:pP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2.So sánh node chính với các node tiếp theo:</a:t>
            </a:r>
          </a:p>
          <a:p>
            <a:pPr marL="1200150" lvl="2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Dùng con trỏ </a:t>
            </a:r>
            <a:r>
              <a:rPr lang="vi-VN" sz="140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runner</a:t>
            </a: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để duyệt từ node kế tiếp của </a:t>
            </a:r>
            <a:r>
              <a:rPr lang="vi-VN" sz="140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current</a:t>
            </a: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đến hết danh sách.</a:t>
            </a:r>
          </a:p>
          <a:p>
            <a:pPr marL="1200150" lvl="2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Với mỗi </a:t>
            </a:r>
            <a:r>
              <a:rPr lang="vi-VN" sz="140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runner-&gt;next</a:t>
            </a: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, kiểm tra điều kiện.</a:t>
            </a:r>
          </a:p>
          <a:p>
            <a:pPr lvl="1" rtl="0" fontAlgn="base">
              <a:spcBef>
                <a:spcPts val="0"/>
              </a:spcBef>
              <a:spcAft>
                <a:spcPts val="0"/>
              </a:spcAft>
            </a:pP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  Nếu tất cả các trường </a:t>
            </a:r>
            <a:r>
              <a:rPr lang="vi-VN" sz="1400" i="0" u="none" strike="noStrike" dirty="0">
                <a:solidFill>
                  <a:srgbClr val="4A9B63"/>
                </a:solidFill>
                <a:effectLst/>
                <a:latin typeface="Roboto" pitchFamily="2" charset="0"/>
                <a:ea typeface="Roboto" pitchFamily="2" charset="0"/>
              </a:rPr>
              <a:t>ImageDate</a:t>
            </a: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, </a:t>
            </a:r>
            <a:r>
              <a:rPr lang="vi-VN" sz="1400" i="0" u="none" strike="noStrike" dirty="0">
                <a:solidFill>
                  <a:srgbClr val="4A9B63"/>
                </a:solidFill>
                <a:effectLst/>
                <a:latin typeface="Roboto" pitchFamily="2" charset="0"/>
                <a:ea typeface="Roboto" pitchFamily="2" charset="0"/>
              </a:rPr>
              <a:t>ImageTime</a:t>
            </a: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, và </a:t>
            </a:r>
            <a:r>
              <a:rPr lang="vi-VN" sz="1400" i="0" u="none" strike="noStrike" dirty="0">
                <a:solidFill>
                  <a:srgbClr val="4A9B63"/>
                </a:solidFill>
                <a:effectLst/>
                <a:latin typeface="Roboto" pitchFamily="2" charset="0"/>
                <a:ea typeface="Roboto" pitchFamily="2" charset="0"/>
              </a:rPr>
              <a:t>AlbumName</a:t>
            </a: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giống nhau, node đó được coi là trùng lặp.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9FE479-C851-3FA2-AF9F-F398F3A681D9}"/>
              </a:ext>
            </a:extLst>
          </p:cNvPr>
          <p:cNvSpPr txBox="1"/>
          <p:nvPr/>
        </p:nvSpPr>
        <p:spPr>
          <a:xfrm>
            <a:off x="487462" y="4823035"/>
            <a:ext cx="83587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4.      Tiếp tục duyệt đến hết danh sách.</a:t>
            </a:r>
            <a:b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</a:b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5.     Kết thúc: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Khi current và tất cả các runner đã duyệt hết danh sách, in </a:t>
            </a:r>
            <a:r>
              <a:rPr lang="vi-VN" sz="1400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ra ảnh trùng lặp || không tìm thấy ảnh trùng lặp khi không có ảnh trùng trong danh sách.</a:t>
            </a:r>
            <a:endParaRPr lang="vi-VN" sz="1400" dirty="0">
              <a:solidFill>
                <a:srgbClr val="C0000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829722-A8A8-7052-F0F8-889BEB8CE932}"/>
              </a:ext>
            </a:extLst>
          </p:cNvPr>
          <p:cNvSpPr txBox="1"/>
          <p:nvPr/>
        </p:nvSpPr>
        <p:spPr>
          <a:xfrm>
            <a:off x="388749" y="5783621"/>
            <a:ext cx="47015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Độ phức tạp: O(n</a:t>
            </a:r>
            <a:r>
              <a:rPr lang="vi-VN" sz="1400" i="0" u="none" strike="noStrike" baseline="30000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2</a:t>
            </a: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</a:t>
            </a:r>
            <a:b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</a:br>
            <a:endParaRPr lang="en-US" sz="14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60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Roboto" pitchFamily="2" charset="0"/>
                <a:ea typeface="Roboto" pitchFamily="2" charset="0"/>
              </a:rPr>
              <a:pPr/>
              <a:t>16</a:t>
            </a:fld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24" y="159295"/>
            <a:ext cx="8673846" cy="451739"/>
          </a:xfrm>
        </p:spPr>
        <p:txBody>
          <a:bodyPr/>
          <a:lstStyle/>
          <a:p>
            <a:r>
              <a:rPr lang="vi-VN" sz="2000" dirty="0">
                <a:latin typeface="Roboto" pitchFamily="2" charset="0"/>
                <a:ea typeface="Roboto" pitchFamily="2" charset="0"/>
              </a:rPr>
              <a:t>PHƯƠNG PHÁP GIẢI QUYẾT/CÁC PHƯƠNG THỨC, GIẢI THUẬT: </a:t>
            </a:r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364733-0B4B-F738-055E-418A6241918E}"/>
              </a:ext>
            </a:extLst>
          </p:cNvPr>
          <p:cNvSpPr txBox="1"/>
          <p:nvPr/>
        </p:nvSpPr>
        <p:spPr>
          <a:xfrm>
            <a:off x="257510" y="826964"/>
            <a:ext cx="5751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7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 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Hàm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xoá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ảnh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trùng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lặp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(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removeDupli</a:t>
            </a:r>
            <a:r>
              <a:rPr lang="vi-VN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cateImages)</a:t>
            </a:r>
            <a:b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</a:br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88743A-F088-18D9-E0CD-5207932B6F69}"/>
              </a:ext>
            </a:extLst>
          </p:cNvPr>
          <p:cNvSpPr txBox="1"/>
          <p:nvPr/>
        </p:nvSpPr>
        <p:spPr>
          <a:xfrm>
            <a:off x="275526" y="3429000"/>
            <a:ext cx="425818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vi-VN" sz="14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Các bước thực hiện:</a:t>
            </a:r>
            <a:endParaRPr lang="vi-VN" sz="1400" b="0" i="0" u="none" strike="noStrike" dirty="0">
              <a:solidFill>
                <a:srgbClr val="000000"/>
              </a:solidFill>
              <a:effectLst/>
              <a:latin typeface="Roboto" pitchFamily="2" charset="0"/>
              <a:ea typeface="Roboto" pitchFamily="2" charset="0"/>
            </a:endParaRPr>
          </a:p>
          <a:p>
            <a:pPr lvl="1" rtl="0" fontAlgn="base">
              <a:spcBef>
                <a:spcPts val="0"/>
              </a:spcBef>
              <a:spcAft>
                <a:spcPts val="0"/>
              </a:spcAft>
            </a:pPr>
            <a:r>
              <a:rPr lang="vi-VN" sz="13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1.Duyệt qua từng node chính (giống hàm 6)</a:t>
            </a:r>
            <a:endParaRPr lang="vi-VN" sz="1300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  <a:p>
            <a:pPr lvl="1" rtl="0" fontAlgn="base">
              <a:spcBef>
                <a:spcPts val="0"/>
              </a:spcBef>
              <a:spcAft>
                <a:spcPts val="0"/>
              </a:spcAft>
            </a:pPr>
            <a:r>
              <a:rPr lang="vi-VN" sz="13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2.So sánh node chính với các node tiếp theo</a:t>
            </a:r>
            <a:r>
              <a:rPr lang="vi-VN" sz="1300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 (giống hàm 6)</a:t>
            </a:r>
          </a:p>
          <a:p>
            <a:pPr lvl="1" fontAlgn="base"/>
            <a:r>
              <a:rPr lang="vi-VN" sz="1300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3.</a:t>
            </a:r>
            <a:r>
              <a:rPr lang="vi-VN" sz="13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Loại bỏ node trùng lặp.</a:t>
            </a:r>
          </a:p>
          <a:p>
            <a:pPr lvl="1" rtl="0" fontAlgn="base">
              <a:spcBef>
                <a:spcPts val="0"/>
              </a:spcBef>
              <a:spcAft>
                <a:spcPts val="0"/>
              </a:spcAft>
            </a:pPr>
            <a:r>
              <a:rPr lang="vi-VN" sz="13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4.Tiếp tục duyệt đến hết danh sách.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vi-VN" sz="13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          5. Kết thúc: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3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Khi current và tất cả các runner đã duyệt hết danh sách, in thông báo hoàn tất:</a:t>
            </a: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vi-VN" sz="13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   </a:t>
            </a:r>
            <a:r>
              <a:rPr lang="vi-VN" sz="1300" i="0" u="none" strike="noStrike" dirty="0">
                <a:solidFill>
                  <a:srgbClr val="C00000"/>
                </a:solidFill>
                <a:effectLst/>
                <a:latin typeface="Roboto" pitchFamily="2" charset="0"/>
                <a:ea typeface="Roboto" pitchFamily="2" charset="0"/>
              </a:rPr>
              <a:t>    printf("Hoàn tất xóa ảnh trùng lặp.\n");</a:t>
            </a:r>
            <a:endParaRPr lang="vi-VN" sz="1300" i="0" u="none" strike="noStrike" dirty="0">
              <a:solidFill>
                <a:srgbClr val="000000"/>
              </a:solidFill>
              <a:effectLst/>
              <a:latin typeface="Roboto" pitchFamily="2" charset="0"/>
              <a:ea typeface="Roboto" pitchFamily="2" charset="0"/>
            </a:endParaRPr>
          </a:p>
          <a:p>
            <a:pPr lvl="1" rtl="0" fontAlgn="base">
              <a:spcBef>
                <a:spcPts val="0"/>
              </a:spcBef>
              <a:spcAft>
                <a:spcPts val="0"/>
              </a:spcAft>
            </a:pPr>
            <a:endParaRPr lang="vi-VN" sz="1300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D89DF-3CE0-BC65-3DB3-DDD7ADC9A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31" y="1206449"/>
            <a:ext cx="4026539" cy="37038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F678F2-C367-C926-5267-8C85D5FB75EC}"/>
              </a:ext>
            </a:extLst>
          </p:cNvPr>
          <p:cNvSpPr txBox="1"/>
          <p:nvPr/>
        </p:nvSpPr>
        <p:spPr>
          <a:xfrm>
            <a:off x="219217" y="1536174"/>
            <a:ext cx="4616822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</a:pPr>
            <a:r>
              <a:rPr lang="en-US" sz="13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Kiểm</a:t>
            </a:r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tra</a:t>
            </a:r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đầu</a:t>
            </a:r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vi-VN" sz="13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vào, </a:t>
            </a:r>
            <a:r>
              <a:rPr lang="en-US" sz="13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Duyệt</a:t>
            </a:r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danh</a:t>
            </a:r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sách</a:t>
            </a:r>
            <a:r>
              <a:rPr lang="vi-VN" sz="1300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 giống với hàm hiển thị ảnh trùng lặp.</a:t>
            </a:r>
            <a:endParaRPr lang="en-US" sz="1300" b="0" i="0" u="none" strike="noStrike" dirty="0">
              <a:solidFill>
                <a:srgbClr val="000000"/>
              </a:solidFill>
              <a:effectLst/>
              <a:latin typeface="Roboto" pitchFamily="2" charset="0"/>
              <a:ea typeface="Roboto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3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Xử</a:t>
            </a:r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lý</a:t>
            </a:r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ảnh</a:t>
            </a:r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trùng</a:t>
            </a:r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lặp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Nếu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phát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hiện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trùng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lặp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loại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bỏ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node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khỏi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danh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sách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chính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và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chuyển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node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này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vào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thùng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rác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(</a:t>
            </a:r>
            <a:r>
              <a:rPr lang="en-US" sz="1300" b="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trash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Thông </a:t>
            </a:r>
            <a:r>
              <a:rPr lang="en-US" sz="13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báo</a:t>
            </a:r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và</a:t>
            </a:r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kết</a:t>
            </a:r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thúc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Hiển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thị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thông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tin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ảnh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bị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xóa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và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thông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báo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hoàn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tất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quá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trình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122AE-34D1-4F30-7E2C-BF88F6E4D3C2}"/>
              </a:ext>
            </a:extLst>
          </p:cNvPr>
          <p:cNvSpPr txBox="1"/>
          <p:nvPr/>
        </p:nvSpPr>
        <p:spPr>
          <a:xfrm>
            <a:off x="362142" y="1206449"/>
            <a:ext cx="5751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Giải thuật:</a:t>
            </a:r>
            <a:endParaRPr lang="en-US" sz="14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C1A75B-A31B-2F42-52B9-18D077813E6C}"/>
              </a:ext>
            </a:extLst>
          </p:cNvPr>
          <p:cNvSpPr txBox="1"/>
          <p:nvPr/>
        </p:nvSpPr>
        <p:spPr>
          <a:xfrm>
            <a:off x="4296474" y="4916501"/>
            <a:ext cx="457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rtl="0" fontAlgn="base">
              <a:spcBef>
                <a:spcPts val="0"/>
              </a:spcBef>
              <a:spcAft>
                <a:spcPts val="0"/>
              </a:spcAft>
            </a:pPr>
            <a:r>
              <a:rPr lang="vi-VN" sz="11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Độ phức tạp:</a:t>
            </a:r>
          </a:p>
          <a:p>
            <a:pPr lvl="1" rtl="0" fontAlgn="base">
              <a:spcBef>
                <a:spcPts val="0"/>
              </a:spcBef>
              <a:spcAft>
                <a:spcPts val="0"/>
              </a:spcAft>
            </a:pPr>
            <a:r>
              <a:rPr lang="vi-VN" sz="11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Thời gian:</a:t>
            </a:r>
            <a:br>
              <a:rPr lang="vi-VN" sz="11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</a:br>
            <a:r>
              <a:rPr lang="vi-VN" sz="11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Vòng lặp ngoài (duyệt qua từng </a:t>
            </a:r>
            <a:r>
              <a:rPr lang="vi-VN" sz="110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current</a:t>
            </a:r>
            <a:r>
              <a:rPr lang="vi-VN" sz="11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): O(n).</a:t>
            </a:r>
          </a:p>
          <a:p>
            <a:pPr lvl="1" rtl="0" fontAlgn="base">
              <a:spcBef>
                <a:spcPts val="0"/>
              </a:spcBef>
              <a:spcAft>
                <a:spcPts val="0"/>
              </a:spcAft>
            </a:pPr>
            <a:r>
              <a:rPr lang="vi-VN" sz="11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Vòng lặp trong (duyệt qua từng </a:t>
            </a:r>
            <a:r>
              <a:rPr lang="vi-VN" sz="110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runner</a:t>
            </a:r>
            <a:r>
              <a:rPr lang="vi-VN" sz="11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): O(n) (trung bình giảm dần số lượng node so sánh).</a:t>
            </a:r>
          </a:p>
          <a:p>
            <a:pPr marL="628650" lvl="1" indent="-171450" fontAlgn="base">
              <a:buFont typeface="Wingdings" panose="05000000000000000000" pitchFamily="2" charset="2"/>
              <a:buChar char="Ø"/>
            </a:pPr>
            <a:r>
              <a:rPr lang="vi-VN" sz="11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Tổng thể: O(n</a:t>
            </a:r>
            <a:r>
              <a:rPr lang="vi-VN" sz="1100" i="0" u="none" strike="noStrike" baseline="30000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2</a:t>
            </a:r>
            <a:r>
              <a:rPr lang="vi-VN" sz="11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).</a:t>
            </a:r>
          </a:p>
          <a:p>
            <a:pPr lvl="1" fontAlgn="base"/>
            <a:r>
              <a:rPr lang="vi-VN" sz="11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Không gian (Space Complexity): O(1).</a:t>
            </a:r>
          </a:p>
          <a:p>
            <a:pPr lvl="1" rtl="0" fontAlgn="base">
              <a:spcBef>
                <a:spcPts val="0"/>
              </a:spcBef>
              <a:spcAft>
                <a:spcPts val="0"/>
              </a:spcAft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7467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24" y="159295"/>
            <a:ext cx="8673846" cy="451739"/>
          </a:xfrm>
        </p:spPr>
        <p:txBody>
          <a:bodyPr/>
          <a:lstStyle/>
          <a:p>
            <a:r>
              <a:rPr lang="vi-VN" sz="2000" dirty="0">
                <a:latin typeface="Roboto" pitchFamily="2" charset="0"/>
                <a:ea typeface="Roboto" pitchFamily="2" charset="0"/>
              </a:rPr>
              <a:t>PHƯƠNG PHÁP GIẢI QUYẾT/CÁC PHƯƠNG THỨC, GIẢI THUẬT: </a:t>
            </a:r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3730D-129C-5250-0AEB-9F11035B4013}"/>
              </a:ext>
            </a:extLst>
          </p:cNvPr>
          <p:cNvSpPr txBox="1"/>
          <p:nvPr/>
        </p:nvSpPr>
        <p:spPr>
          <a:xfrm>
            <a:off x="251011" y="109325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8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 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Hàm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xoá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ảnh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theo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ID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(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deleteImage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</a:t>
            </a:r>
            <a:b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</a:br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88046-8290-6057-0A6F-40A4614467C4}"/>
              </a:ext>
            </a:extLst>
          </p:cNvPr>
          <p:cNvSpPr txBox="1"/>
          <p:nvPr/>
        </p:nvSpPr>
        <p:spPr>
          <a:xfrm>
            <a:off x="297831" y="1683181"/>
            <a:ext cx="4572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vi-VN" sz="14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Phương thức/giải thuật chính:</a:t>
            </a:r>
            <a:endParaRPr lang="vi-VN" sz="2400" b="0" dirty="0">
              <a:effectLst/>
              <a:latin typeface="Roboto" pitchFamily="2" charset="0"/>
              <a:ea typeface="Roboto" pitchFamily="2" charset="0"/>
            </a:endParaRPr>
          </a:p>
          <a:p>
            <a:pPr marL="742950" indent="-285750" rtl="0" fontAlgn="base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Duyệt qua danh sách liên kết để tìm node có ID trùng với </a:t>
            </a:r>
            <a:r>
              <a:rPr lang="vi-VN" sz="11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Roboto" pitchFamily="2" charset="0"/>
                <a:ea typeface="Roboto" pitchFamily="2" charset="0"/>
              </a:rPr>
              <a:t>imageID</a:t>
            </a: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</a:t>
            </a: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Nếu node cần xóa được tìm thấy: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4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Nếu đó là node đầu tiên</a:t>
            </a: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 Cập nhật con trỏ đầu (</a:t>
            </a:r>
            <a:r>
              <a:rPr lang="vi-VN" sz="11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head</a:t>
            </a: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 để bỏ qua node đầu tiên.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4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Nếu không phải node đầu tiên</a:t>
            </a: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 Liên kết node trước đó (</a:t>
            </a:r>
            <a:r>
              <a:rPr lang="vi-VN" sz="11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prev</a:t>
            </a: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 với node sau node bị xóa.</a:t>
            </a: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Node bị xóa sẽ được chuyển vào thùng rác (</a:t>
            </a:r>
            <a:r>
              <a:rPr lang="vi-VN" sz="11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trash</a:t>
            </a: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 thay vì bị giải phóng ngay.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FDC03-9657-1BDD-D2DD-B2ED4DCCAF23}"/>
              </a:ext>
            </a:extLst>
          </p:cNvPr>
          <p:cNvSpPr txBox="1"/>
          <p:nvPr/>
        </p:nvSpPr>
        <p:spPr>
          <a:xfrm>
            <a:off x="297831" y="4357682"/>
            <a:ext cx="46506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vi-VN" sz="14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Tính năng bổ sung: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Node bị xóa không bị giải phóng ngay mà được thêm vào một danh sách gọi là </a:t>
            </a:r>
            <a:r>
              <a:rPr lang="vi-VN" sz="14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thùng rác (trash)</a:t>
            </a: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, để lưu trữ các node đã xóa. Điều này hữu ích nếu muốn khôi phục các node đã xóa trong tương lai.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vi-VN" sz="1400" b="0" i="0" u="none" strike="noStrike" dirty="0">
              <a:solidFill>
                <a:srgbClr val="000000"/>
              </a:solidFill>
              <a:effectLst/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82973-16D6-EBE2-1F90-4BDE901D8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114" y="1031281"/>
            <a:ext cx="3648055" cy="512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40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24" y="159295"/>
            <a:ext cx="8673846" cy="451739"/>
          </a:xfrm>
        </p:spPr>
        <p:txBody>
          <a:bodyPr/>
          <a:lstStyle/>
          <a:p>
            <a:r>
              <a:rPr lang="vi-VN" sz="2000" dirty="0">
                <a:latin typeface="Roboto" pitchFamily="2" charset="0"/>
                <a:ea typeface="Roboto" pitchFamily="2" charset="0"/>
              </a:rPr>
              <a:t>PHƯƠNG PHÁP GIẢI QUYẾT/CÁC PHƯƠNG THỨC, GIẢI THUẬT: </a:t>
            </a:r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3730D-129C-5250-0AEB-9F11035B4013}"/>
              </a:ext>
            </a:extLst>
          </p:cNvPr>
          <p:cNvSpPr txBox="1"/>
          <p:nvPr/>
        </p:nvSpPr>
        <p:spPr>
          <a:xfrm>
            <a:off x="251011" y="109325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8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 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Hàm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xoá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ảnh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theo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ID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(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deleteImage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</a:t>
            </a:r>
            <a:b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</a:br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FB335-D444-1569-41B1-CB24B6BCC5E4}"/>
              </a:ext>
            </a:extLst>
          </p:cNvPr>
          <p:cNvSpPr txBox="1"/>
          <p:nvPr/>
        </p:nvSpPr>
        <p:spPr>
          <a:xfrm>
            <a:off x="591670" y="1715776"/>
            <a:ext cx="3890682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</a:pPr>
            <a:r>
              <a:rPr lang="vi-VN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Tóm tắt quy trình hoạt động: </a:t>
            </a:r>
          </a:p>
          <a:p>
            <a:pPr marL="171450" indent="-17145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Kiểm tra và xóa node đầu tiên nếu trùng </a:t>
            </a:r>
            <a:r>
              <a:rPr lang="vi-VN" sz="1200" b="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ImageID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</a:t>
            </a:r>
          </a:p>
          <a:p>
            <a:pPr marL="171450" indent="-17145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Duyệt qua danh sách, tìm node có </a:t>
            </a:r>
            <a:r>
              <a:rPr lang="vi-VN" sz="1200" b="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ImageID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khớp: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</a:pPr>
            <a:r>
              <a:rPr lang="vi-VN" sz="1600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         =&gt; 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Nếu không tìm thấy, thông báo lỗi.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</a:pP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        =&gt; Nếu tìm thấy, xóa node đó.</a:t>
            </a:r>
          </a:p>
          <a:p>
            <a:pPr marL="171450" indent="-17145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Node bị xóa được chuyển vào danh sách "thùng rác" (</a:t>
            </a:r>
            <a:r>
              <a:rPr lang="vi-VN" sz="1200" b="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trash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).</a:t>
            </a:r>
          </a:p>
          <a:p>
            <a:pPr marL="171450" indent="-17145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In thông báo kết quả.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8EA95-863F-DB4C-0141-540D131B3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114" y="1031281"/>
            <a:ext cx="3648055" cy="512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48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24" y="159295"/>
            <a:ext cx="8673846" cy="451739"/>
          </a:xfrm>
        </p:spPr>
        <p:txBody>
          <a:bodyPr/>
          <a:lstStyle/>
          <a:p>
            <a:r>
              <a:rPr lang="vi-VN" sz="2000" dirty="0">
                <a:latin typeface="Roboto" pitchFamily="2" charset="0"/>
                <a:ea typeface="Roboto" pitchFamily="2" charset="0"/>
              </a:rPr>
              <a:t>PHƯƠNG PHÁP GIẢI QUYẾT/CÁC PHƯƠNG THỨC, GIẢI THUẬT: </a:t>
            </a:r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FFD184-1F9C-E76D-3E9E-9C859A844BD1}"/>
              </a:ext>
            </a:extLst>
          </p:cNvPr>
          <p:cNvSpPr txBox="1"/>
          <p:nvPr/>
        </p:nvSpPr>
        <p:spPr>
          <a:xfrm>
            <a:off x="0" y="867395"/>
            <a:ext cx="91977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9. 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Hàm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iển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thị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thông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tin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của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ảnh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đang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nằm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trong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danh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sách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thùng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rác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(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displayTrash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</a:t>
            </a:r>
            <a:r>
              <a:rPr lang="vi-VN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.</a:t>
            </a:r>
            <a:br>
              <a:rPr lang="en-US" sz="18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</a:b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E7A41-4B2D-E85E-99D9-B4B4AD7285E0}"/>
              </a:ext>
            </a:extLst>
          </p:cNvPr>
          <p:cNvSpPr txBox="1"/>
          <p:nvPr/>
        </p:nvSpPr>
        <p:spPr>
          <a:xfrm>
            <a:off x="172324" y="1720617"/>
            <a:ext cx="404108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Kiểm tra thùng rác có trống không: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Nếu </a:t>
            </a:r>
            <a:r>
              <a:rPr lang="vi-VN" sz="1300" b="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trash == NULL</a:t>
            </a:r>
            <a:r>
              <a:rPr lang="vi-VN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, in ra thông báo thùng rác trống.</a:t>
            </a:r>
            <a:endParaRPr lang="vi-VN" sz="1300" b="1" i="0" u="none" strike="noStrike" dirty="0">
              <a:solidFill>
                <a:srgbClr val="000000"/>
              </a:solidFill>
              <a:effectLst/>
              <a:latin typeface="Roboto" pitchFamily="2" charset="0"/>
              <a:ea typeface="Roboto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Duyệt qua danh sách thùng rác: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Khởi tạo con trỏ </a:t>
            </a:r>
            <a:r>
              <a:rPr lang="vi-VN" sz="1300" b="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temp</a:t>
            </a:r>
            <a:r>
              <a:rPr lang="vi-VN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để trỏ đến node đầu tiên của danh sách thùng rác.</a:t>
            </a:r>
            <a:endParaRPr lang="vi-VN" sz="1300" b="1" i="0" u="none" strike="noStrike" dirty="0">
              <a:solidFill>
                <a:srgbClr val="000000"/>
              </a:solidFill>
              <a:effectLst/>
              <a:latin typeface="Roboto" pitchFamily="2" charset="0"/>
              <a:ea typeface="Roboto" pitchFamily="2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Sử dụng vòng lặp </a:t>
            </a:r>
            <a:r>
              <a:rPr lang="vi-VN" sz="1300" b="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while</a:t>
            </a:r>
            <a:r>
              <a:rPr lang="vi-VN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để duyệt qua tất cả các node trong danh sách liên kết đơn.</a:t>
            </a:r>
            <a:endParaRPr lang="vi-VN" sz="1300" b="1" i="0" u="none" strike="noStrike" dirty="0">
              <a:solidFill>
                <a:srgbClr val="000000"/>
              </a:solidFill>
              <a:effectLst/>
              <a:latin typeface="Roboto" pitchFamily="2" charset="0"/>
              <a:ea typeface="Roboto" pitchFamily="2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Trong mỗi vòng lặp, in thông tin ảnh từ node hiện tại và cập nhật con trỏ </a:t>
            </a:r>
            <a:r>
              <a:rPr lang="vi-VN" sz="1300" b="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temp</a:t>
            </a:r>
            <a:r>
              <a:rPr lang="vi-VN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đến node tiếp theo.</a:t>
            </a:r>
            <a:endParaRPr lang="vi-VN" sz="1300" b="1" i="0" u="none" strike="noStrike" dirty="0">
              <a:solidFill>
                <a:srgbClr val="000000"/>
              </a:solidFill>
              <a:effectLst/>
              <a:latin typeface="Roboto" pitchFamily="2" charset="0"/>
              <a:ea typeface="Roboto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Kết thúc hàm và in ra ảnh.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AAC10-0C7A-258F-C0AA-9E89AC0D1009}"/>
              </a:ext>
            </a:extLst>
          </p:cNvPr>
          <p:cNvSpPr txBox="1"/>
          <p:nvPr/>
        </p:nvSpPr>
        <p:spPr>
          <a:xfrm>
            <a:off x="172324" y="1292207"/>
            <a:ext cx="4471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Tóm tắt các bước trong phương thức: </a:t>
            </a:r>
            <a:endParaRPr lang="vi-VN" sz="1600" b="0" dirty="0">
              <a:effectLst/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8E7759-D472-010B-8BFD-7B256E16C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944" y="1292207"/>
            <a:ext cx="4501226" cy="350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11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209553" y="2893962"/>
            <a:ext cx="7669182" cy="770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dirty="0">
                <a:latin typeface="Roboto" pitchFamily="2" charset="0"/>
                <a:ea typeface="Roboto" pitchFamily="2" charset="0"/>
              </a:rPr>
              <a:t>QUẢN LÝ ALBUM ẢNH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2958988" y="3746478"/>
            <a:ext cx="2016423" cy="4306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800" b="0" dirty="0">
                <a:latin typeface="Roboto" pitchFamily="2" charset="0"/>
                <a:ea typeface="Roboto" pitchFamily="2" charset="0"/>
              </a:rPr>
              <a:t>NHÓM 05</a:t>
            </a:r>
            <a:endParaRPr lang="en-US" sz="2800" b="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F5FB4557-4BF9-6818-9C51-55ABBB0C78A6}"/>
              </a:ext>
            </a:extLst>
          </p:cNvPr>
          <p:cNvSpPr txBox="1">
            <a:spLocks/>
          </p:cNvSpPr>
          <p:nvPr/>
        </p:nvSpPr>
        <p:spPr>
          <a:xfrm>
            <a:off x="284705" y="2169834"/>
            <a:ext cx="5348565" cy="6115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3600" dirty="0">
                <a:latin typeface="Roboto" pitchFamily="2" charset="0"/>
                <a:ea typeface="Roboto" pitchFamily="2" charset="0"/>
              </a:rPr>
              <a:t>ĐỀ TÀI BÀI TẬP LỚN: </a:t>
            </a:r>
            <a:endParaRPr lang="en-US" sz="36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F713D-4F54-9EAF-F0C7-13D4773A3324}"/>
              </a:ext>
            </a:extLst>
          </p:cNvPr>
          <p:cNvSpPr txBox="1"/>
          <p:nvPr/>
        </p:nvSpPr>
        <p:spPr>
          <a:xfrm>
            <a:off x="327211" y="3777130"/>
            <a:ext cx="464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b="1" dirty="0">
                <a:solidFill>
                  <a:srgbClr val="C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CHỦ ĐỀ 05: </a:t>
            </a:r>
            <a:endParaRPr lang="en-US" sz="1800" b="1" dirty="0">
              <a:solidFill>
                <a:srgbClr val="C00000"/>
              </a:solidFill>
              <a:latin typeface="Roboto" pitchFamily="2" charset="0"/>
              <a:ea typeface="Roboto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24" y="159295"/>
            <a:ext cx="8673846" cy="451739"/>
          </a:xfrm>
        </p:spPr>
        <p:txBody>
          <a:bodyPr/>
          <a:lstStyle/>
          <a:p>
            <a:r>
              <a:rPr lang="vi-VN" sz="2000" dirty="0">
                <a:latin typeface="Roboto" pitchFamily="2" charset="0"/>
                <a:ea typeface="Roboto" pitchFamily="2" charset="0"/>
              </a:rPr>
              <a:t>PHƯƠNG PHÁP GIẢI QUYẾT/CÁC PHƯƠNG THỨC, GIẢI THUẬT: </a:t>
            </a:r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42705-CCC2-D3E8-E1D0-7035D07C9009}"/>
              </a:ext>
            </a:extLst>
          </p:cNvPr>
          <p:cNvSpPr txBox="1"/>
          <p:nvPr/>
        </p:nvSpPr>
        <p:spPr>
          <a:xfrm>
            <a:off x="-331696" y="888305"/>
            <a:ext cx="94756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120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10. 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Khôi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phục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một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ảnh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từ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danh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sách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trash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về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danh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sách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chính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(head)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dựa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trên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ImageID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(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restoreImageFromTrash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</a:t>
            </a:r>
            <a:endParaRPr lang="en-US" b="0" dirty="0">
              <a:effectLst/>
              <a:latin typeface="Roboto" pitchFamily="2" charset="0"/>
              <a:ea typeface="Roboto" pitchFamily="2" charset="0"/>
            </a:endParaRPr>
          </a:p>
          <a:p>
            <a:br>
              <a:rPr lang="en-US" dirty="0">
                <a:latin typeface="Roboto" pitchFamily="2" charset="0"/>
                <a:ea typeface="Roboto" pitchFamily="2" charset="0"/>
              </a:rPr>
            </a:b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4DBA05-75D4-4021-9214-3989428B4FF2}"/>
              </a:ext>
            </a:extLst>
          </p:cNvPr>
          <p:cNvSpPr txBox="1"/>
          <p:nvPr/>
        </p:nvSpPr>
        <p:spPr>
          <a:xfrm>
            <a:off x="358588" y="2025915"/>
            <a:ext cx="45720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Tìm ảnh trong thùng rác: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Duyệt qua danh sách thùng rác để tìm ảnh theo ID.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Kiểm tra sự tồn tại của ảnh: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Nếu không tìm thấy ảnh, in ra thông báo lỗi và kết thúc hàm.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Xóa ảnh khỏi thùng rác: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Nếu ảnh được tìm thấy, xóa ảnh khỏi thùng rác bằng cách điều chỉnh các con trỏ liên kết.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Thêm ảnh vào danh sách chính: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Thêm ảnh vào đầu danh sách chính bằng cách cập nhật con trỏ </a:t>
            </a:r>
            <a:r>
              <a:rPr lang="vi-VN" sz="1300" b="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head</a:t>
            </a:r>
            <a:r>
              <a:rPr lang="vi-VN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</a:t>
            </a:r>
            <a:endParaRPr lang="vi-VN" sz="1300" b="1" i="0" u="none" strike="noStrike" dirty="0">
              <a:solidFill>
                <a:srgbClr val="000000"/>
              </a:solidFill>
              <a:effectLst/>
              <a:latin typeface="Roboto" pitchFamily="2" charset="0"/>
              <a:ea typeface="Roboto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Thông báo thành công: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vi-VN" sz="13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In thông báo khôi phục ảnh thành công.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37839F-7676-BF5E-B212-6F5BFF59741B}"/>
              </a:ext>
            </a:extLst>
          </p:cNvPr>
          <p:cNvSpPr txBox="1"/>
          <p:nvPr/>
        </p:nvSpPr>
        <p:spPr>
          <a:xfrm>
            <a:off x="358588" y="5340357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rtl="0" fontAlgn="base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1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Độ phức tạp thời gian: O(n)</a:t>
            </a:r>
          </a:p>
          <a:p>
            <a:pPr marL="171450" indent="-171450" rtl="0" fontAlgn="base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1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Độ phức tạp không gian: O(1)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34E3D1-CD91-B72C-3F28-91784D4B95FC}"/>
              </a:ext>
            </a:extLst>
          </p:cNvPr>
          <p:cNvSpPr txBox="1"/>
          <p:nvPr/>
        </p:nvSpPr>
        <p:spPr>
          <a:xfrm>
            <a:off x="296253" y="1579367"/>
            <a:ext cx="4471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Tóm tắt quy trình hoạt động: </a:t>
            </a:r>
            <a:endParaRPr lang="vi-VN" sz="1600" b="0" dirty="0">
              <a:effectLst/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55F43-9AB4-FB0B-026B-80CF79A0F05B}"/>
              </a:ext>
            </a:extLst>
          </p:cNvPr>
          <p:cNvSpPr txBox="1"/>
          <p:nvPr/>
        </p:nvSpPr>
        <p:spPr>
          <a:xfrm>
            <a:off x="358588" y="4940079"/>
            <a:ext cx="4471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Độ phức tạp tổng thể:</a:t>
            </a:r>
            <a:endParaRPr lang="vi-VN" sz="1600" b="0" dirty="0">
              <a:effectLst/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AA4715-8B95-3221-A051-F5B6387C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859" y="1488469"/>
            <a:ext cx="4034987" cy="421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92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24" y="159295"/>
            <a:ext cx="8673846" cy="451739"/>
          </a:xfrm>
        </p:spPr>
        <p:txBody>
          <a:bodyPr/>
          <a:lstStyle/>
          <a:p>
            <a:r>
              <a:rPr lang="vi-VN" sz="2000" dirty="0">
                <a:latin typeface="Roboto" pitchFamily="2" charset="0"/>
                <a:ea typeface="Roboto" pitchFamily="2" charset="0"/>
              </a:rPr>
              <a:t>PHƯƠNG PHÁP GIẢI QUYẾT/CÁC PHƯƠNG THỨC, GIẢI THUẬT: </a:t>
            </a:r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76C8D-566D-E5BA-233B-E2E7BDEB6804}"/>
              </a:ext>
            </a:extLst>
          </p:cNvPr>
          <p:cNvSpPr txBox="1"/>
          <p:nvPr/>
        </p:nvSpPr>
        <p:spPr>
          <a:xfrm>
            <a:off x="-152400" y="900720"/>
            <a:ext cx="9296400" cy="96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1200"/>
              </a:spcBef>
              <a:spcAft>
                <a:spcPts val="3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(*)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Hàm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giải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phóng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bộ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nhớ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danh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sách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liên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kết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(</a:t>
            </a:r>
            <a:r>
              <a:rPr lang="en-US" b="1" dirty="0" err="1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freeM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emory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</a:t>
            </a:r>
            <a:endParaRPr lang="en-US" b="0" dirty="0">
              <a:effectLst/>
              <a:latin typeface="Roboto" pitchFamily="2" charset="0"/>
              <a:ea typeface="Roboto" pitchFamily="2" charset="0"/>
            </a:endParaRPr>
          </a:p>
          <a:p>
            <a:br>
              <a:rPr lang="en-US" dirty="0">
                <a:latin typeface="Roboto" pitchFamily="2" charset="0"/>
                <a:ea typeface="Roboto" pitchFamily="2" charset="0"/>
              </a:rPr>
            </a:b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5B77A-1BD6-0AA9-294C-0B0FB21FA2F9}"/>
              </a:ext>
            </a:extLst>
          </p:cNvPr>
          <p:cNvSpPr txBox="1"/>
          <p:nvPr/>
        </p:nvSpPr>
        <p:spPr>
          <a:xfrm>
            <a:off x="297830" y="1350261"/>
            <a:ext cx="451372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Mục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tiêu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Giải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phóng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bộ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nhớ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của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một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danh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sách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liên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kết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Cách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thực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hiện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Duyệt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qua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danh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sách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Bắt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đầu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từ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node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đầu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tiên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(head)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của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danh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sách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Giải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phóng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bộ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nhớ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Với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mỗi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node,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giữ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lại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địa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chỉ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của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node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đó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vào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con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trỏ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temp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,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rồi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cập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nhật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con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trỏ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list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để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trỏ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tới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node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tiếp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theo.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Sau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đó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,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giải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phóng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bộ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nhớ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của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node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hiện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tại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Tiếp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tục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duyệt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cho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đến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khi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không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còn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node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nào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trong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danh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sách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(con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trỏ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list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trở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thành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NULL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7D64F-E5BF-62F6-1B3D-D9F68F1E7678}"/>
              </a:ext>
            </a:extLst>
          </p:cNvPr>
          <p:cNvSpPr txBox="1"/>
          <p:nvPr/>
        </p:nvSpPr>
        <p:spPr>
          <a:xfrm>
            <a:off x="544606" y="4769075"/>
            <a:ext cx="75348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Độ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phức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tạp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thời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gian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 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O(</a:t>
            </a:r>
            <a:r>
              <a:rPr lang="vi-VN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n)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Độ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phức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tạp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không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gian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 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O(</a:t>
            </a:r>
            <a:r>
              <a:rPr lang="vi-VN" sz="16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1)</a:t>
            </a:r>
            <a:endParaRPr lang="en-US" sz="1600" i="0" u="none" strike="noStrike" dirty="0">
              <a:solidFill>
                <a:srgbClr val="000000"/>
              </a:solidFill>
              <a:effectLst/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A86A9-7DCE-C501-1417-EF20F2056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694" y="1917488"/>
            <a:ext cx="3500171" cy="193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39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D8E52-349C-EF76-69EB-C09C6078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Roboto" pitchFamily="2" charset="0"/>
                <a:ea typeface="Roboto" pitchFamily="2" charset="0"/>
              </a:rPr>
              <a:pPr/>
              <a:t>22</a:t>
            </a:fld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31D202-5F2A-ABF7-24FC-3F311F56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Roboto" pitchFamily="2" charset="0"/>
                <a:ea typeface="Roboto" pitchFamily="2" charset="0"/>
              </a:rPr>
              <a:t>XÂY DỰNG BỘ TEST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1" name="Picture 10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AB14A54A-6456-7A20-971E-C41D471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2" y="701040"/>
            <a:ext cx="3850270" cy="2438286"/>
          </a:xfrm>
          <a:prstGeom prst="rect">
            <a:avLst/>
          </a:prstGeom>
        </p:spPr>
      </p:pic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D3E7B19B-D85C-6B22-F1CB-0CF4AE3F2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869" y="1027961"/>
            <a:ext cx="4902129" cy="2103006"/>
          </a:xfrm>
          <a:prstGeom prst="rect">
            <a:avLst/>
          </a:prstGeom>
        </p:spPr>
      </p:pic>
      <p:pic>
        <p:nvPicPr>
          <p:cNvPr id="17" name="Picture 16" descr="A computer screen with many colorful text&#10;&#10;Description automatically generated with medium confidence">
            <a:extLst>
              <a:ext uri="{FF2B5EF4-FFF2-40B4-BE49-F238E27FC236}">
                <a16:creationId xmlns:a16="http://schemas.microsoft.com/office/drawing/2014/main" id="{10D62AF0-84B0-BA4F-4E68-ABA7A8A13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7" y="3185017"/>
            <a:ext cx="2588846" cy="2460147"/>
          </a:xfrm>
          <a:prstGeom prst="rect">
            <a:avLst/>
          </a:prstGeom>
        </p:spPr>
      </p:pic>
      <p:pic>
        <p:nvPicPr>
          <p:cNvPr id="20" name="Picture 1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DCFEEA3-8445-5081-32DB-0D7D237ED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07" y="3185017"/>
            <a:ext cx="2522083" cy="3193395"/>
          </a:xfrm>
          <a:prstGeom prst="rect">
            <a:avLst/>
          </a:prstGeom>
        </p:spPr>
      </p:pic>
      <p:pic>
        <p:nvPicPr>
          <p:cNvPr id="22" name="Picture 2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162AF1A6-ED9B-2F68-EE60-E29A2E9C86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93" y="3184672"/>
            <a:ext cx="3552156" cy="319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1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D8E52-349C-EF76-69EB-C09C6078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Roboto" pitchFamily="2" charset="0"/>
                <a:ea typeface="Roboto" pitchFamily="2" charset="0"/>
              </a:rPr>
              <a:pPr/>
              <a:t>23</a:t>
            </a:fld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BBC82-5CC8-86B3-6CF8-6714E6B82E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7733" y="781591"/>
            <a:ext cx="4363817" cy="451739"/>
          </a:xfrm>
        </p:spPr>
        <p:txBody>
          <a:bodyPr/>
          <a:lstStyle/>
          <a:p>
            <a:pPr marL="0" indent="0" algn="ctr">
              <a:buNone/>
            </a:pPr>
            <a:r>
              <a:rPr lang="vi-VN" sz="1800" dirty="0">
                <a:latin typeface="Roboto" pitchFamily="2" charset="0"/>
                <a:ea typeface="Roboto" pitchFamily="2" charset="0"/>
              </a:rPr>
              <a:t>1 &amp; 2: Menu quản lý &amp; ảnh trong ALBUM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31D202-5F2A-ABF7-24FC-3F311F56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Roboto" pitchFamily="2" charset="0"/>
                <a:ea typeface="Roboto" pitchFamily="2" charset="0"/>
              </a:rPr>
              <a:t>KẾT QUẢ THỰC NGHIỆM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A75FE-D84F-C166-EDF3-F9C18FD9F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88"/>
          <a:stretch/>
        </p:blipFill>
        <p:spPr>
          <a:xfrm>
            <a:off x="4173516" y="1264662"/>
            <a:ext cx="4909895" cy="128051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A2FB35-8B98-211D-9C91-C7A45382BB52}"/>
              </a:ext>
            </a:extLst>
          </p:cNvPr>
          <p:cNvSpPr txBox="1">
            <a:spLocks/>
          </p:cNvSpPr>
          <p:nvPr/>
        </p:nvSpPr>
        <p:spPr>
          <a:xfrm>
            <a:off x="4786404" y="781591"/>
            <a:ext cx="3886200" cy="451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vi-VN" sz="1800" dirty="0">
                <a:latin typeface="Roboto" pitchFamily="2" charset="0"/>
                <a:ea typeface="Roboto" pitchFamily="2" charset="0"/>
              </a:rPr>
              <a:t>3.Tìm kiếm ảnh theo ID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2B379A-CE9A-08A1-0849-3CA8474DB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039"/>
          <a:stretch/>
        </p:blipFill>
        <p:spPr>
          <a:xfrm>
            <a:off x="4173516" y="2649699"/>
            <a:ext cx="3397995" cy="330330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8321DD-39D3-3694-9EE8-D7D2C985E656}"/>
              </a:ext>
            </a:extLst>
          </p:cNvPr>
          <p:cNvSpPr txBox="1">
            <a:spLocks/>
          </p:cNvSpPr>
          <p:nvPr/>
        </p:nvSpPr>
        <p:spPr>
          <a:xfrm>
            <a:off x="7896083" y="3248152"/>
            <a:ext cx="936487" cy="17722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vi-VN" sz="2000" dirty="0">
                <a:latin typeface="Roboto" pitchFamily="2" charset="0"/>
                <a:ea typeface="Roboto" pitchFamily="2" charset="0"/>
              </a:rPr>
              <a:t>4.Tìm kiếm ảnh theo từ khóa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BD065B-97BE-C34A-C05F-71704D54EA2C}"/>
              </a:ext>
            </a:extLst>
          </p:cNvPr>
          <p:cNvCxnSpPr>
            <a:cxnSpLocks/>
          </p:cNvCxnSpPr>
          <p:nvPr/>
        </p:nvCxnSpPr>
        <p:spPr>
          <a:xfrm flipH="1">
            <a:off x="7726497" y="5325035"/>
            <a:ext cx="11982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59BB27B-A618-A9F0-7588-1E14233C9C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750"/>
          <a:stretch/>
        </p:blipFill>
        <p:spPr>
          <a:xfrm>
            <a:off x="124149" y="1233330"/>
            <a:ext cx="4016775" cy="47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95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D8E52-349C-EF76-69EB-C09C6078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Roboto" pitchFamily="2" charset="0"/>
                <a:ea typeface="Roboto" pitchFamily="2" charset="0"/>
              </a:rPr>
              <a:pPr/>
              <a:t>24</a:t>
            </a:fld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BBC82-5CC8-86B3-6CF8-6714E6B82E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19148" y="1349095"/>
            <a:ext cx="2372569" cy="32479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vi-VN" sz="1800" dirty="0">
                <a:latin typeface="Roboto" pitchFamily="2" charset="0"/>
                <a:ea typeface="Roboto" pitchFamily="2" charset="0"/>
              </a:rPr>
              <a:t>5. Sửa thông tin ảnh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31D202-5F2A-ABF7-24FC-3F311F56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Roboto" pitchFamily="2" charset="0"/>
                <a:ea typeface="Roboto" pitchFamily="2" charset="0"/>
              </a:rPr>
              <a:t>KẾT QUẢ THỰC NGHIỆM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19EA74-7E9D-4115-AF01-1D2C4630C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020"/>
          <a:stretch/>
        </p:blipFill>
        <p:spPr>
          <a:xfrm>
            <a:off x="235077" y="790498"/>
            <a:ext cx="3860900" cy="3490916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AEEF2B5-EB06-F160-274E-1197E451BF5D}"/>
              </a:ext>
            </a:extLst>
          </p:cNvPr>
          <p:cNvSpPr txBox="1">
            <a:spLocks/>
          </p:cNvSpPr>
          <p:nvPr/>
        </p:nvSpPr>
        <p:spPr>
          <a:xfrm>
            <a:off x="935734" y="4456302"/>
            <a:ext cx="2845217" cy="3494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vi-VN" sz="1800" dirty="0">
                <a:latin typeface="Roboto" pitchFamily="2" charset="0"/>
                <a:ea typeface="Roboto" pitchFamily="2" charset="0"/>
              </a:rPr>
              <a:t>6. Hiển thị ảnh trùng lặp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16C5B3-EA59-EFE5-AC04-871414E332BF}"/>
              </a:ext>
            </a:extLst>
          </p:cNvPr>
          <p:cNvCxnSpPr>
            <a:cxnSpLocks/>
          </p:cNvCxnSpPr>
          <p:nvPr/>
        </p:nvCxnSpPr>
        <p:spPr>
          <a:xfrm flipH="1">
            <a:off x="4786404" y="1780542"/>
            <a:ext cx="3288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D3AD91-FA09-B914-5677-06F39AD637F5}"/>
              </a:ext>
            </a:extLst>
          </p:cNvPr>
          <p:cNvCxnSpPr>
            <a:cxnSpLocks/>
          </p:cNvCxnSpPr>
          <p:nvPr/>
        </p:nvCxnSpPr>
        <p:spPr>
          <a:xfrm>
            <a:off x="6867383" y="2825521"/>
            <a:ext cx="0" cy="340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DCE1267-FE00-5361-D2AB-DE5EB2267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804"/>
          <a:stretch/>
        </p:blipFill>
        <p:spPr>
          <a:xfrm>
            <a:off x="188904" y="5016801"/>
            <a:ext cx="4489429" cy="11827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FABE3D-F515-FD78-C474-953BCFFCC671}"/>
              </a:ext>
            </a:extLst>
          </p:cNvPr>
          <p:cNvCxnSpPr>
            <a:cxnSpLocks/>
          </p:cNvCxnSpPr>
          <p:nvPr/>
        </p:nvCxnSpPr>
        <p:spPr>
          <a:xfrm>
            <a:off x="2350003" y="4805772"/>
            <a:ext cx="0" cy="215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8742EDB-CE9B-7C1C-E69D-9C2A61FFDC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392"/>
          <a:stretch/>
        </p:blipFill>
        <p:spPr>
          <a:xfrm>
            <a:off x="4711190" y="3166180"/>
            <a:ext cx="4213593" cy="304718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05E1603-6881-80B7-F504-5008BEC4E6FD}"/>
              </a:ext>
            </a:extLst>
          </p:cNvPr>
          <p:cNvSpPr txBox="1">
            <a:spLocks/>
          </p:cNvSpPr>
          <p:nvPr/>
        </p:nvSpPr>
        <p:spPr>
          <a:xfrm>
            <a:off x="5395377" y="2379521"/>
            <a:ext cx="2845217" cy="3494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vi-VN" sz="1800" dirty="0">
                <a:latin typeface="Roboto" pitchFamily="2" charset="0"/>
                <a:ea typeface="Roboto" pitchFamily="2" charset="0"/>
              </a:rPr>
              <a:t>7. Xóa ảnh trùng lặp</a:t>
            </a:r>
          </a:p>
        </p:txBody>
      </p:sp>
    </p:spTree>
    <p:extLst>
      <p:ext uri="{BB962C8B-B14F-4D97-AF65-F5344CB8AC3E}">
        <p14:creationId xmlns:p14="http://schemas.microsoft.com/office/powerpoint/2010/main" val="1341840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D8E52-349C-EF76-69EB-C09C6078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Roboto" pitchFamily="2" charset="0"/>
                <a:ea typeface="Roboto" pitchFamily="2" charset="0"/>
              </a:rPr>
              <a:pPr/>
              <a:t>25</a:t>
            </a:fld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BBC82-5CC8-86B3-6CF8-6714E6B82E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6074" y="1286927"/>
            <a:ext cx="2879119" cy="32479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vi-VN" sz="1800" dirty="0">
                <a:latin typeface="Roboto" pitchFamily="2" charset="0"/>
                <a:ea typeface="Roboto" pitchFamily="2" charset="0"/>
              </a:rPr>
              <a:t>8. Xóa ảnh trong ALBUM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31D202-5F2A-ABF7-24FC-3F311F56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Roboto" pitchFamily="2" charset="0"/>
                <a:ea typeface="Roboto" pitchFamily="2" charset="0"/>
              </a:rPr>
              <a:t>KẾT QUẢ THỰC NGHIỆM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AEEF2B5-EB06-F160-274E-1197E451BF5D}"/>
              </a:ext>
            </a:extLst>
          </p:cNvPr>
          <p:cNvSpPr txBox="1">
            <a:spLocks/>
          </p:cNvSpPr>
          <p:nvPr/>
        </p:nvSpPr>
        <p:spPr>
          <a:xfrm>
            <a:off x="5942882" y="2339942"/>
            <a:ext cx="2076942" cy="3494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vi-VN" sz="1800" dirty="0">
                <a:latin typeface="Roboto" pitchFamily="2" charset="0"/>
                <a:ea typeface="Roboto" pitchFamily="2" charset="0"/>
              </a:rPr>
              <a:t>10. Khôi phục ảnh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16C5B3-EA59-EFE5-AC04-871414E332BF}"/>
              </a:ext>
            </a:extLst>
          </p:cNvPr>
          <p:cNvCxnSpPr>
            <a:cxnSpLocks/>
          </p:cNvCxnSpPr>
          <p:nvPr/>
        </p:nvCxnSpPr>
        <p:spPr>
          <a:xfrm flipH="1">
            <a:off x="5223062" y="1774112"/>
            <a:ext cx="3288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D3AD91-FA09-B914-5677-06F39AD637F5}"/>
              </a:ext>
            </a:extLst>
          </p:cNvPr>
          <p:cNvCxnSpPr>
            <a:cxnSpLocks/>
          </p:cNvCxnSpPr>
          <p:nvPr/>
        </p:nvCxnSpPr>
        <p:spPr>
          <a:xfrm>
            <a:off x="6981353" y="2734235"/>
            <a:ext cx="0" cy="304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5A41B8C-44FE-2D5A-1806-D108AC6CD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53" r="43235"/>
          <a:stretch/>
        </p:blipFill>
        <p:spPr>
          <a:xfrm>
            <a:off x="90206" y="5123385"/>
            <a:ext cx="4696195" cy="715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55A3FD-588B-C041-27AE-0073B6CBB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3" r="40000"/>
          <a:stretch/>
        </p:blipFill>
        <p:spPr>
          <a:xfrm>
            <a:off x="4813361" y="3128682"/>
            <a:ext cx="4184543" cy="306287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8C3CDE-E86C-0381-AEB0-FE189171F8DB}"/>
              </a:ext>
            </a:extLst>
          </p:cNvPr>
          <p:cNvSpPr txBox="1">
            <a:spLocks/>
          </p:cNvSpPr>
          <p:nvPr/>
        </p:nvSpPr>
        <p:spPr>
          <a:xfrm>
            <a:off x="712028" y="4503018"/>
            <a:ext cx="3452551" cy="3494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vi-VN" sz="1800" dirty="0">
                <a:latin typeface="Roboto" pitchFamily="2" charset="0"/>
                <a:ea typeface="Roboto" pitchFamily="2" charset="0"/>
              </a:rPr>
              <a:t>9. Hiển thị ảnh trong thùng rác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30FEB6-19EF-9D4F-C1F3-4548DBF9ADCE}"/>
              </a:ext>
            </a:extLst>
          </p:cNvPr>
          <p:cNvCxnSpPr>
            <a:cxnSpLocks/>
          </p:cNvCxnSpPr>
          <p:nvPr/>
        </p:nvCxnSpPr>
        <p:spPr>
          <a:xfrm>
            <a:off x="2438305" y="4852488"/>
            <a:ext cx="0" cy="2793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F3CF43C-4881-447E-2D7F-C86FC9A226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222"/>
          <a:stretch/>
        </p:blipFill>
        <p:spPr>
          <a:xfrm>
            <a:off x="90206" y="665257"/>
            <a:ext cx="4574855" cy="339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73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D8E52-349C-EF76-69EB-C09C6078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Roboto" pitchFamily="2" charset="0"/>
                <a:ea typeface="Roboto" pitchFamily="2" charset="0"/>
              </a:rPr>
              <a:pPr/>
              <a:t>26</a:t>
            </a:fld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31D202-5F2A-ABF7-24FC-3F311F56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Roboto" pitchFamily="2" charset="0"/>
                <a:ea typeface="Roboto" pitchFamily="2" charset="0"/>
              </a:rPr>
              <a:t>KẾT LUẬN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 txBox="1">
            <a:spLocks/>
          </p:cNvSpPr>
          <p:nvPr/>
        </p:nvSpPr>
        <p:spPr>
          <a:xfrm>
            <a:off x="84747" y="760428"/>
            <a:ext cx="5384672" cy="451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 dirty="0">
                <a:latin typeface="Roboto" pitchFamily="2" charset="0"/>
                <a:ea typeface="Roboto" pitchFamily="2" charset="0"/>
              </a:rPr>
              <a:t>Mức độ hoàn thành tổng quát: </a:t>
            </a:r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5D6C2E6-35DC-C055-A6B9-82772DF59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989870"/>
              </p:ext>
            </p:extLst>
          </p:nvPr>
        </p:nvGraphicFramePr>
        <p:xfrm>
          <a:off x="84747" y="1212167"/>
          <a:ext cx="8974506" cy="2834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87253">
                  <a:extLst>
                    <a:ext uri="{9D8B030D-6E8A-4147-A177-3AD203B41FA5}">
                      <a16:colId xmlns:a16="http://schemas.microsoft.com/office/drawing/2014/main" val="3634325537"/>
                    </a:ext>
                  </a:extLst>
                </a:gridCol>
                <a:gridCol w="4487253">
                  <a:extLst>
                    <a:ext uri="{9D8B030D-6E8A-4147-A177-3AD203B41FA5}">
                      <a16:colId xmlns:a16="http://schemas.microsoft.com/office/drawing/2014/main" val="1848417129"/>
                    </a:ext>
                  </a:extLst>
                </a:gridCol>
              </a:tblGrid>
              <a:tr h="347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dirty="0"/>
                        <a:t>YÊU CẦU BÀI TẬP LỚN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dirty="0"/>
                        <a:t>BÀI LÀM THỰC TẾ</a:t>
                      </a:r>
                      <a:endParaRPr 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11030"/>
                  </a:ext>
                </a:extLst>
              </a:tr>
              <a:tr h="50479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600" b="0" dirty="0"/>
                        <a:t>ĐỀ TÀI SỐ 05: QUẢN LÝ ALBUM ẢNH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b="0" dirty="0"/>
                        <a:t>(sử dụng mảng || danh sách liên kết || cả hai).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012840"/>
                  </a:ext>
                </a:extLst>
              </a:tr>
              <a:tr h="1656349">
                <a:tc>
                  <a:txBody>
                    <a:bodyPr/>
                    <a:lstStyle/>
                    <a:p>
                      <a:pPr algn="l"/>
                      <a:r>
                        <a:rPr lang="vi-VN" sz="1200" dirty="0"/>
                        <a:t>Ảnh có các thông tin (ngày chụp, địa điểm chụp,...).</a:t>
                      </a:r>
                    </a:p>
                    <a:p>
                      <a:pPr algn="l"/>
                      <a:r>
                        <a:rPr lang="vi-VN" sz="1200" dirty="0"/>
                        <a:t>Ảnh được lưu ở dạng mảng hoặc đồ thị.</a:t>
                      </a:r>
                    </a:p>
                    <a:p>
                      <a:pPr algn="l"/>
                      <a:r>
                        <a:rPr lang="vi-VN" sz="1200" dirty="0"/>
                        <a:t>Phát hiện các loại ảnh trùng lặp.</a:t>
                      </a:r>
                    </a:p>
                    <a:p>
                      <a:pPr algn="l"/>
                      <a:r>
                        <a:rPr lang="vi-VN" sz="1200" dirty="0"/>
                        <a:t>Tìm kiếm, thêm bớt, sửa, xóa ảnh.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200" dirty="0"/>
                        <a:t>Menu quản lý các thao tác với ảnh.</a:t>
                      </a:r>
                    </a:p>
                    <a:p>
                      <a:pPr algn="l"/>
                      <a:r>
                        <a:rPr lang="vi-VN" sz="1200" dirty="0"/>
                        <a:t>ALBUM chứa ảnh có thông tin (ID, ngày, giờ, địa điểm, trạng thái,...).</a:t>
                      </a:r>
                    </a:p>
                    <a:p>
                      <a:pPr algn="l"/>
                      <a:r>
                        <a:rPr lang="vi-VN" sz="1200" dirty="0"/>
                        <a:t>Ảnh được lưu ở dạng bảng (dễ quan sát).</a:t>
                      </a:r>
                    </a:p>
                    <a:p>
                      <a:pPr algn="l"/>
                      <a:r>
                        <a:rPr lang="vi-VN" sz="1200" dirty="0"/>
                        <a:t>Phát hiện ảnh trùng.</a:t>
                      </a:r>
                    </a:p>
                    <a:p>
                      <a:pPr algn="l"/>
                      <a:r>
                        <a:rPr lang="vi-VN" sz="1200" dirty="0"/>
                        <a:t>Xóa ảnh trùng.</a:t>
                      </a:r>
                    </a:p>
                    <a:p>
                      <a:pPr algn="l"/>
                      <a:r>
                        <a:rPr lang="vi-VN" sz="1200" dirty="0"/>
                        <a:t>Tìm kiếm, thêm bớt (gồm khôi phục ảnh đã xóa), sửa, xóa ảnh. </a:t>
                      </a:r>
                    </a:p>
                    <a:p>
                      <a:pPr algn="l"/>
                      <a:r>
                        <a:rPr lang="vi-VN" sz="1200" dirty="0"/>
                        <a:t>Hiển thị ảnh đã xóa </a:t>
                      </a:r>
                    </a:p>
                    <a:p>
                      <a:pPr algn="l"/>
                      <a:endParaRPr lang="vi-VN" sz="1200" dirty="0"/>
                    </a:p>
                    <a:p>
                      <a:pPr algn="l"/>
                      <a:endParaRPr lang="vi-V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19498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33B3E21-6E40-129E-AA7B-62832F6D4D44}"/>
              </a:ext>
            </a:extLst>
          </p:cNvPr>
          <p:cNvSpPr txBox="1"/>
          <p:nvPr/>
        </p:nvSpPr>
        <p:spPr>
          <a:xfrm>
            <a:off x="84747" y="4151040"/>
            <a:ext cx="4513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</a:pPr>
            <a:r>
              <a:rPr lang="vi-VN" sz="14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Khó khăn trong quá trình làm BTL: </a:t>
            </a:r>
            <a:endParaRPr lang="en-US" sz="1400" b="1" i="0" u="none" strike="noStrike" dirty="0">
              <a:solidFill>
                <a:srgbClr val="000000"/>
              </a:solidFill>
              <a:effectLst/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4AB69D-4611-A584-20D1-7B34342023A4}"/>
              </a:ext>
            </a:extLst>
          </p:cNvPr>
          <p:cNvSpPr txBox="1"/>
          <p:nvPr/>
        </p:nvSpPr>
        <p:spPr>
          <a:xfrm>
            <a:off x="42292" y="4467769"/>
            <a:ext cx="417755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</a:pPr>
            <a:r>
              <a:rPr lang="vi-VN" sz="1400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Kế hoạch ban đầu: mỗi phần riêng biệt được đảm nhiệm bởi mỗi người, do thời gian hoạt động chung ít &amp; làm việc từ xa nên khó hiểu ý các thành viên =&gt; bài ghép lại không mạch lạc, kết quả in ra nhiều vấn đề.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AEEE79-483D-D432-9674-9F61505C3186}"/>
              </a:ext>
            </a:extLst>
          </p:cNvPr>
          <p:cNvSpPr txBox="1"/>
          <p:nvPr/>
        </p:nvSpPr>
        <p:spPr>
          <a:xfrm>
            <a:off x="4262137" y="4147695"/>
            <a:ext cx="4513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</a:pPr>
            <a:r>
              <a:rPr lang="vi-VN" sz="14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Khắc phục: </a:t>
            </a:r>
            <a:endParaRPr lang="en-US" sz="1400" b="1" i="0" u="none" strike="noStrike" dirty="0">
              <a:solidFill>
                <a:srgbClr val="000000"/>
              </a:solidFill>
              <a:effectLst/>
              <a:latin typeface="Roboto" pitchFamily="2" charset="0"/>
              <a:ea typeface="Roboto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9FC1E-880B-2D65-5FD2-5F3F17B09970}"/>
              </a:ext>
            </a:extLst>
          </p:cNvPr>
          <p:cNvSpPr txBox="1"/>
          <p:nvPr/>
        </p:nvSpPr>
        <p:spPr>
          <a:xfrm>
            <a:off x="4262137" y="4455472"/>
            <a:ext cx="482052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</a:pPr>
            <a:r>
              <a:rPr lang="vi-VN" sz="1400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Thực hiện họp online thường xuyên hơn kết hợp việc tất cả thành viên đều sửa và góp ý tất cả các phần (dọc theo sườn BTL) </a:t>
            </a:r>
          </a:p>
          <a:p>
            <a:pPr marL="285750" indent="-285750" rtl="0" fontAlgn="base"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vi-VN" sz="1400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Các thành viên đều nắm được toàn bài, xử lý &amp; hỗ trợ lẫn nhau.</a:t>
            </a:r>
          </a:p>
          <a:p>
            <a:pPr marL="285750" indent="-285750" rtl="0" fontAlgn="base"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vi-VN" sz="1400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BTL được hoàn thiện và chỉnh chu hơn, kết quả được thể hiện tóm gọn trong bài thuyết trình của chúng em.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725EA6-2851-C2FC-F038-B6426CB8C0EB}"/>
              </a:ext>
            </a:extLst>
          </p:cNvPr>
          <p:cNvCxnSpPr>
            <a:cxnSpLocks/>
          </p:cNvCxnSpPr>
          <p:nvPr/>
        </p:nvCxnSpPr>
        <p:spPr>
          <a:xfrm>
            <a:off x="986118" y="5952565"/>
            <a:ext cx="294042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89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THÀNH VIÊN NHÓM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727B028-E325-FC04-FC2F-A198C8AECFD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105239497"/>
              </p:ext>
            </p:extLst>
          </p:nvPr>
        </p:nvGraphicFramePr>
        <p:xfrm>
          <a:off x="235077" y="981845"/>
          <a:ext cx="8674100" cy="5669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68525">
                  <a:extLst>
                    <a:ext uri="{9D8B030D-6E8A-4147-A177-3AD203B41FA5}">
                      <a16:colId xmlns:a16="http://schemas.microsoft.com/office/drawing/2014/main" val="1873937072"/>
                    </a:ext>
                  </a:extLst>
                </a:gridCol>
                <a:gridCol w="2168525">
                  <a:extLst>
                    <a:ext uri="{9D8B030D-6E8A-4147-A177-3AD203B41FA5}">
                      <a16:colId xmlns:a16="http://schemas.microsoft.com/office/drawing/2014/main" val="4069401688"/>
                    </a:ext>
                  </a:extLst>
                </a:gridCol>
                <a:gridCol w="2689539">
                  <a:extLst>
                    <a:ext uri="{9D8B030D-6E8A-4147-A177-3AD203B41FA5}">
                      <a16:colId xmlns:a16="http://schemas.microsoft.com/office/drawing/2014/main" val="1013930649"/>
                    </a:ext>
                  </a:extLst>
                </a:gridCol>
                <a:gridCol w="1647511">
                  <a:extLst>
                    <a:ext uri="{9D8B030D-6E8A-4147-A177-3AD203B41FA5}">
                      <a16:colId xmlns:a16="http://schemas.microsoft.com/office/drawing/2014/main" val="2595347052"/>
                    </a:ext>
                  </a:extLst>
                </a:gridCol>
              </a:tblGrid>
              <a:tr h="658227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THÀNH VIÊN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MSSV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NHIỆM VỤ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MỨC ĐỘ HOÀN THÀNH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993649"/>
                  </a:ext>
                </a:extLst>
              </a:tr>
              <a:tr h="658227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TẠ VIỆT CƯỜNG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20233296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Làm phần tìm kiếm, sửa, xóa ảnh trong album, chỉnh sửa &amp; tổng hợp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10/10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492191"/>
                  </a:ext>
                </a:extLst>
              </a:tr>
              <a:tr h="658227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LÊ VĂN  DŨNG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dirty="0"/>
                        <a:t>20213837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Làm phần lưu album ảnh dưới dạng danh sách liên kết, chỉnh sửa nội dung slide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10/10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651858"/>
                  </a:ext>
                </a:extLst>
              </a:tr>
              <a:tr h="6582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dirty="0"/>
                        <a:t>ĐÀO NGUYỄN MINH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20224056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Làm phần phát hiện và xóa ảnh trùng lặp , chuẩn bị nội dung slide,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chỉnh sửa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10/10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63875"/>
                  </a:ext>
                </a:extLst>
              </a:tr>
              <a:tr h="6582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b="0" i="0" dirty="0"/>
                        <a:t>NGUYỄN NHƯ QUỲNH</a:t>
                      </a:r>
                      <a:endParaRPr lang="en-US" b="0" i="0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20224122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Làm phần tạo ảnh chứa thông tin, chỉnh sửa &amp; tổng hợp code, làm powerpoint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10/10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555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vi-VN" dirty="0"/>
              <a:t>GIỚI THIỆU BÀI TOÁN: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964A6-571D-B4EE-8BC4-036603C877B2}"/>
              </a:ext>
            </a:extLst>
          </p:cNvPr>
          <p:cNvSpPr txBox="1"/>
          <p:nvPr/>
        </p:nvSpPr>
        <p:spPr>
          <a:xfrm>
            <a:off x="718043" y="1413213"/>
            <a:ext cx="603504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vi-VN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Input: </a:t>
            </a:r>
            <a:endParaRPr lang="vi-V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Hệ thống quản lý album ảnh sẽ cần các loại dữ liệu đầu vào sau:</a:t>
            </a:r>
            <a:endParaRPr lang="vi-VN" sz="1600" b="0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Tệp ảnh (Image files):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Thông tin metadata của ảnh: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Thông tin bổ sung từ người dùng: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Yêu cầu cụ thể: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6E857-54C9-1B67-D7F1-A930EE28322F}"/>
              </a:ext>
            </a:extLst>
          </p:cNvPr>
          <p:cNvSpPr txBox="1"/>
          <p:nvPr/>
        </p:nvSpPr>
        <p:spPr>
          <a:xfrm>
            <a:off x="653557" y="3429000"/>
            <a:ext cx="714756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vi-VN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Output: </a:t>
            </a:r>
            <a:endParaRPr lang="vi-VN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Hệ thống sẽ cung cấp các kết quả sau:</a:t>
            </a:r>
            <a:endParaRPr lang="vi-VN" sz="1600" b="0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Hiển thị ảnh đã được quản lý: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Tìm kiếm và lọc: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Tạo album và xuất dữ liệu: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Gợi ý thông minh (nếu có AI):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Thống kê dữ liệu ảnh: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Tích hợp chia sẻ:</a:t>
            </a:r>
          </a:p>
        </p:txBody>
      </p:sp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vi-VN" dirty="0"/>
              <a:t>GIỚI THIỆU BÀI TOÁN: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8196C5E-7B93-4E81-B617-CD97C06D6032}"/>
              </a:ext>
            </a:extLst>
          </p:cNvPr>
          <p:cNvSpPr>
            <a:spLocks noGrp="1"/>
          </p:cNvSpPr>
          <p:nvPr>
            <p:ph type="chart" sz="quarter" idx="4294967295"/>
          </p:nvPr>
        </p:nvSpPr>
        <p:spPr>
          <a:xfrm>
            <a:off x="316567" y="1366772"/>
            <a:ext cx="3248584" cy="239426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vi-VN" sz="1400" u="sng" dirty="0">
                <a:latin typeface="Roboto" pitchFamily="2" charset="0"/>
                <a:ea typeface="Roboto" pitchFamily="2" charset="0"/>
              </a:rPr>
              <a:t>LÝ DO CHỌN ĐỀ TÀI: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vi-VN" sz="1200" dirty="0">
                <a:latin typeface="Roboto" pitchFamily="2" charset="0"/>
                <a:ea typeface="Roboto" pitchFamily="2" charset="0"/>
              </a:rPr>
              <a:t>Gần gũi và thiết thực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vi-VN" sz="1200" dirty="0">
                <a:latin typeface="Roboto" pitchFamily="2" charset="0"/>
                <a:ea typeface="Roboto" pitchFamily="2" charset="0"/>
              </a:rPr>
              <a:t>Phát triển kỹ năng lập trình.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vi-VN" sz="1200" dirty="0">
                <a:latin typeface="Roboto" pitchFamily="2" charset="0"/>
                <a:ea typeface="Roboto" pitchFamily="2" charset="0"/>
              </a:rPr>
              <a:t>Ứng dụng công nghệ mới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vi-VN" sz="1200" dirty="0">
                <a:latin typeface="Roboto" pitchFamily="2" charset="0"/>
                <a:ea typeface="Roboto" pitchFamily="2" charset="0"/>
              </a:rPr>
              <a:t>Xử lý ảnh (Image Processing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vi-VN" sz="1200" dirty="0">
                <a:latin typeface="Roboto" pitchFamily="2" charset="0"/>
                <a:ea typeface="Roboto" pitchFamily="2" charset="0"/>
              </a:rPr>
              <a:t>Học máy (Machine Learning)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vi-VN" sz="1200" dirty="0">
                <a:latin typeface="Roboto" pitchFamily="2" charset="0"/>
                <a:ea typeface="Roboto" pitchFamily="2" charset="0"/>
              </a:rPr>
              <a:t>Công nghệ đám mây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vi-VN" sz="1200" dirty="0">
                <a:latin typeface="Roboto" pitchFamily="2" charset="0"/>
                <a:ea typeface="Roboto" pitchFamily="2" charset="0"/>
              </a:rPr>
              <a:t>Mở rộng ứng dụng</a:t>
            </a:r>
            <a:endParaRPr lang="en-US" sz="12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2E03F-DA5A-CCB9-1BE2-13590D6743DB}"/>
              </a:ext>
            </a:extLst>
          </p:cNvPr>
          <p:cNvSpPr txBox="1"/>
          <p:nvPr/>
        </p:nvSpPr>
        <p:spPr>
          <a:xfrm>
            <a:off x="316567" y="3875038"/>
            <a:ext cx="2931460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400" u="sng" dirty="0">
                <a:latin typeface="Roboto" pitchFamily="2" charset="0"/>
                <a:ea typeface="Roboto" pitchFamily="2" charset="0"/>
              </a:rPr>
              <a:t>ỨNG DỤNG THỰC TẾ: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1200" dirty="0">
                <a:latin typeface="Roboto" pitchFamily="2" charset="0"/>
                <a:ea typeface="Roboto" pitchFamily="2" charset="0"/>
              </a:rPr>
              <a:t>Quản lý cá nhân: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1200" dirty="0">
                <a:latin typeface="Roboto" pitchFamily="2" charset="0"/>
                <a:ea typeface="Roboto" pitchFamily="2" charset="0"/>
              </a:rPr>
              <a:t>Ứng dụng trong doanh nghiệp: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1200" dirty="0">
                <a:latin typeface="Roboto" pitchFamily="2" charset="0"/>
                <a:ea typeface="Roboto" pitchFamily="2" charset="0"/>
              </a:rPr>
              <a:t>Giải trí và chia sẻ: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1200" dirty="0">
                <a:latin typeface="Roboto" pitchFamily="2" charset="0"/>
                <a:ea typeface="Roboto" pitchFamily="2" charset="0"/>
              </a:rPr>
              <a:t>Lĩnh vực giáo dục và đào tạo: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1200" dirty="0">
                <a:latin typeface="Roboto" pitchFamily="2" charset="0"/>
                <a:ea typeface="Roboto" pitchFamily="2" charset="0"/>
              </a:rPr>
              <a:t>Hỗ trợ lưu trữ lịch sử và kỷ niệm:</a:t>
            </a:r>
          </a:p>
        </p:txBody>
      </p:sp>
      <p:pic>
        <p:nvPicPr>
          <p:cNvPr id="1028" name="Picture 4" descr="What is Image Processing? - Nomidl">
            <a:extLst>
              <a:ext uri="{FF2B5EF4-FFF2-40B4-BE49-F238E27FC236}">
                <a16:creationId xmlns:a16="http://schemas.microsoft.com/office/drawing/2014/main" id="{FCDB5DD5-CE3D-890C-1677-D67754B4C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245" y="1719357"/>
            <a:ext cx="3354918" cy="188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Image Processing ? - GeeksforGeeks">
            <a:extLst>
              <a:ext uri="{FF2B5EF4-FFF2-40B4-BE49-F238E27FC236}">
                <a16:creationId xmlns:a16="http://schemas.microsoft.com/office/drawing/2014/main" id="{04D9EAA3-9147-9698-A124-0E54D7B11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852" y="3646832"/>
            <a:ext cx="2594581" cy="22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10 Best Image Processing Libraries in Python (2024) - Unite.AI">
            <a:extLst>
              <a:ext uri="{FF2B5EF4-FFF2-40B4-BE49-F238E27FC236}">
                <a16:creationId xmlns:a16="http://schemas.microsoft.com/office/drawing/2014/main" id="{B3FA6D24-A5D9-D271-D385-2522E751D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73" y="3955706"/>
            <a:ext cx="3155743" cy="180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ông nghệ điện toán đám mây và những lợi ích của nó Cộng đồng | ViCloud">
            <a:extLst>
              <a:ext uri="{FF2B5EF4-FFF2-40B4-BE49-F238E27FC236}">
                <a16:creationId xmlns:a16="http://schemas.microsoft.com/office/drawing/2014/main" id="{F322AD76-10FC-357B-3EC4-400FE6017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73" y="1743306"/>
            <a:ext cx="2553672" cy="180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457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Roboto" pitchFamily="2" charset="0"/>
                <a:ea typeface="Roboto" pitchFamily="2" charset="0"/>
              </a:rPr>
              <a:pPr/>
              <a:t>6</a:t>
            </a:fld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Roboto" pitchFamily="2" charset="0"/>
                <a:ea typeface="Roboto" pitchFamily="2" charset="0"/>
              </a:rPr>
              <a:t>PHƯƠNG PHÁP GIẢI QUYẾT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597" y="1097639"/>
            <a:ext cx="8674100" cy="5132832"/>
          </a:xfrm>
        </p:spPr>
        <p:txBody>
          <a:bodyPr/>
          <a:lstStyle/>
          <a:p>
            <a:pPr marL="0" indent="0">
              <a:buNone/>
            </a:pPr>
            <a:r>
              <a:rPr lang="vi-VN" dirty="0">
                <a:latin typeface="Roboto" pitchFamily="2" charset="0"/>
                <a:ea typeface="Roboto" pitchFamily="2" charset="0"/>
              </a:rPr>
              <a:t>MÔI TRƯỜNG LẬP TRÌNH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8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Ngôn ngữ: C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8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Compiler: GCC (GNU Compiler Collection) hoặc các compiler tương tự như Clang.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8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IDE: Code::Blocks, Visual Studio, hoặc các trình soạn thảo mã nguồn như VS Code, Vim.</a:t>
            </a:r>
          </a:p>
          <a:p>
            <a:pPr marL="0" indent="0">
              <a:buNone/>
            </a:pPr>
            <a:endParaRPr lang="vi-VN" dirty="0">
              <a:latin typeface="Roboto" pitchFamily="2" charset="0"/>
              <a:ea typeface="Roboto" pitchFamily="2" charset="0"/>
            </a:endParaRPr>
          </a:p>
          <a:p>
            <a:pPr marL="0" indent="0">
              <a:buNone/>
            </a:pPr>
            <a:r>
              <a:rPr lang="vi-VN" dirty="0">
                <a:latin typeface="Roboto" pitchFamily="2" charset="0"/>
                <a:ea typeface="Roboto" pitchFamily="2" charset="0"/>
              </a:rPr>
              <a:t>THƯ VIỆN SỬ DỤNG: 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80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&lt;stdio.h&gt;</a:t>
            </a:r>
            <a:r>
              <a:rPr lang="vi-VN" sz="18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</a:t>
            </a:r>
          </a:p>
          <a:p>
            <a:pPr lvl="1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 sz="18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Dùng cho các hàm nhập/xuất (như </a:t>
            </a:r>
            <a:r>
              <a:rPr lang="vi-VN" sz="180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printf</a:t>
            </a:r>
            <a:r>
              <a:rPr lang="vi-VN" sz="18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, </a:t>
            </a:r>
            <a:r>
              <a:rPr lang="vi-VN" sz="180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snprintf</a:t>
            </a:r>
            <a:r>
              <a:rPr lang="vi-VN" sz="18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80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&lt;stdlib.h&gt;</a:t>
            </a:r>
            <a:r>
              <a:rPr lang="vi-VN" sz="18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</a:t>
            </a:r>
          </a:p>
          <a:p>
            <a:pPr lvl="1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 sz="18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Dùng cho các hàm quản lý bộ nhớ động (</a:t>
            </a:r>
            <a:r>
              <a:rPr lang="vi-VN" sz="180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malloc</a:t>
            </a:r>
            <a:r>
              <a:rPr lang="vi-VN" sz="18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, </a:t>
            </a:r>
            <a:r>
              <a:rPr lang="vi-VN" sz="180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free</a:t>
            </a:r>
            <a:r>
              <a:rPr lang="vi-VN" sz="18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80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&lt;string.h&gt;</a:t>
            </a:r>
            <a:r>
              <a:rPr lang="vi-VN" sz="18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</a:t>
            </a:r>
          </a:p>
          <a:p>
            <a:pPr lvl="1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 sz="18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Dùng cho các hàm xử lý chuỗi (</a:t>
            </a:r>
            <a:r>
              <a:rPr lang="vi-VN" sz="180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snprintf</a:t>
            </a:r>
            <a:r>
              <a:rPr lang="vi-VN" sz="18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, </a:t>
            </a:r>
            <a:r>
              <a:rPr lang="vi-VN" sz="180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strlen</a:t>
            </a:r>
            <a:r>
              <a:rPr lang="vi-VN" sz="18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,...).</a:t>
            </a:r>
          </a:p>
          <a:p>
            <a:pPr marL="0" indent="0">
              <a:buNone/>
            </a:pPr>
            <a:endParaRPr lang="en-US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Roboto" pitchFamily="2" charset="0"/>
                <a:ea typeface="Roboto" pitchFamily="2" charset="0"/>
              </a:rPr>
              <a:pPr/>
              <a:t>7</a:t>
            </a:fld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150331"/>
            <a:ext cx="8673846" cy="451739"/>
          </a:xfrm>
        </p:spPr>
        <p:txBody>
          <a:bodyPr/>
          <a:lstStyle/>
          <a:p>
            <a:r>
              <a:rPr lang="vi-VN" sz="2000" dirty="0">
                <a:latin typeface="Roboto" pitchFamily="2" charset="0"/>
                <a:ea typeface="Roboto" pitchFamily="2" charset="0"/>
              </a:rPr>
              <a:t>PHƯƠNG PHÁP GIẢI QUYẾT/DỮ LIỆU/loại CTDL sử dụng:</a:t>
            </a:r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597" y="1097639"/>
            <a:ext cx="5511427" cy="1753137"/>
          </a:xfrm>
        </p:spPr>
        <p:txBody>
          <a:bodyPr/>
          <a:lstStyle/>
          <a:p>
            <a:pPr marL="514350" indent="-514350">
              <a:buAutoNum type="alphaLcPeriod"/>
            </a:pPr>
            <a:r>
              <a:rPr lang="vi-VN" sz="2000" dirty="0">
                <a:latin typeface="Roboto" pitchFamily="2" charset="0"/>
                <a:ea typeface="Roboto" pitchFamily="2" charset="0"/>
              </a:rPr>
              <a:t>Cấu trúc Photo: </a:t>
            </a: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800" dirty="0">
                <a:latin typeface="Roboto" pitchFamily="2" charset="0"/>
                <a:ea typeface="Roboto" pitchFamily="2" charset="0"/>
              </a:rPr>
              <a:t>Lý do sử dụng: </a:t>
            </a:r>
          </a:p>
          <a:p>
            <a:pPr marL="0" indent="0">
              <a:buNone/>
            </a:pP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AFC72-9262-4426-52D0-FE30326E4D91}"/>
              </a:ext>
            </a:extLst>
          </p:cNvPr>
          <p:cNvSpPr txBox="1"/>
          <p:nvPr/>
        </p:nvSpPr>
        <p:spPr>
          <a:xfrm>
            <a:off x="215920" y="1974207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 rtl="0" fontAlgn="base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Dùng để lưu thông tin chi tiết của một bức ảnh, bao gồm các trường: ID ảnh, ngày chụp, giờ chụp, tên album, và thẻ (tags).</a:t>
            </a: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Giúp tổ chức dữ liệu ảnh một cách rõ ràng, dễ quản lý và dễ dàng truy xuất.</a:t>
            </a:r>
            <a:endParaRPr lang="vi-VN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96E66AA-10D6-0BE1-AEE1-FEFBDADDD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30" y="1835114"/>
            <a:ext cx="3459138" cy="2031324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C96DC65-F915-A941-33DB-0CCEBA06F472}"/>
              </a:ext>
            </a:extLst>
          </p:cNvPr>
          <p:cNvSpPr txBox="1">
            <a:spLocks/>
          </p:cNvSpPr>
          <p:nvPr/>
        </p:nvSpPr>
        <p:spPr>
          <a:xfrm>
            <a:off x="365872" y="4348163"/>
            <a:ext cx="3754344" cy="5339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fontAlgn="base">
              <a:spcBef>
                <a:spcPts val="1200"/>
              </a:spcBef>
            </a:pPr>
            <a:r>
              <a:rPr lang="vi-VN" sz="1800" dirty="0">
                <a:latin typeface="Roboto" pitchFamily="2" charset="0"/>
                <a:ea typeface="Roboto" pitchFamily="2" charset="0"/>
              </a:rPr>
              <a:t>Tổng kích thước: 174 bytes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360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Roboto" pitchFamily="2" charset="0"/>
                <a:ea typeface="Roboto" pitchFamily="2" charset="0"/>
              </a:rPr>
              <a:pPr/>
              <a:t>8</a:t>
            </a:fld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159295"/>
            <a:ext cx="8673846" cy="451739"/>
          </a:xfrm>
        </p:spPr>
        <p:txBody>
          <a:bodyPr/>
          <a:lstStyle/>
          <a:p>
            <a:r>
              <a:rPr lang="vi-VN" sz="2000" dirty="0">
                <a:latin typeface="Roboto" pitchFamily="2" charset="0"/>
                <a:ea typeface="Roboto" pitchFamily="2" charset="0"/>
              </a:rPr>
              <a:t>PHƯƠNG PHÁP GIẢI QUYẾT/DỮ LIỆU/loại CTDL sử dụng:</a:t>
            </a:r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28" y="973210"/>
            <a:ext cx="5511427" cy="1753137"/>
          </a:xfrm>
        </p:spPr>
        <p:txBody>
          <a:bodyPr/>
          <a:lstStyle/>
          <a:p>
            <a:pPr marL="0" indent="0">
              <a:buNone/>
            </a:pPr>
            <a:r>
              <a:rPr lang="vi-VN" sz="2000" dirty="0">
                <a:latin typeface="Roboto" pitchFamily="2" charset="0"/>
                <a:ea typeface="Roboto" pitchFamily="2" charset="0"/>
              </a:rPr>
              <a:t>b.    Danh sách liên kết: (Linked List)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AFC72-9262-4426-52D0-FE30326E4D91}"/>
              </a:ext>
            </a:extLst>
          </p:cNvPr>
          <p:cNvSpPr txBox="1"/>
          <p:nvPr/>
        </p:nvSpPr>
        <p:spPr>
          <a:xfrm>
            <a:off x="337528" y="1430272"/>
            <a:ext cx="532816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</a:pPr>
            <a:r>
              <a:rPr lang="vi-VN" sz="17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Danh sách liên kết đơn (Singly Linked List):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</a:pPr>
            <a:r>
              <a:rPr lang="vi-VN" sz="17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Lý do lựa chọn</a:t>
            </a:r>
            <a:r>
              <a:rPr lang="vi-VN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:</a:t>
            </a:r>
          </a:p>
          <a:p>
            <a:pPr marL="285750" indent="-285750" rtl="0" fontAlgn="base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è"/>
            </a:pPr>
            <a:r>
              <a:rPr lang="vi-VN" sz="1700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C</a:t>
            </a:r>
            <a:r>
              <a:rPr lang="vi-VN" sz="17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ho phép thêm, xóa, tìm kiếm ảnh dễ dàng mà không cần thay đổi kích thước hay sắp xếp lại bộ nhớ.</a:t>
            </a:r>
          </a:p>
        </p:txBody>
      </p:sp>
      <p:pic>
        <p:nvPicPr>
          <p:cNvPr id="7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20FC2FD6-BE13-043D-26AA-8402393ED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284" y="1126308"/>
            <a:ext cx="3255188" cy="1362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AB809-3275-E2F8-9A6B-515858872C86}"/>
              </a:ext>
            </a:extLst>
          </p:cNvPr>
          <p:cNvSpPr txBox="1"/>
          <p:nvPr/>
        </p:nvSpPr>
        <p:spPr>
          <a:xfrm>
            <a:off x="337528" y="3202092"/>
            <a:ext cx="836407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è"/>
            </a:pP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Bộ nhớ được cấp phát động cho mỗi node, tiết kiệm tài nguyên khi chỉ lưu trữ số lượng ảnh cần thiết.</a:t>
            </a:r>
          </a:p>
          <a:p>
            <a:pPr marL="285750" indent="-285750" rtl="0" fontAlgn="base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è"/>
            </a:pP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Thích hợp cho bài toán quản lý ảnh vì số lượng ảnh có thể thay đổi liên tục.</a:t>
            </a:r>
          </a:p>
          <a:p>
            <a:pPr marL="285750" indent="-285750" rtl="0" fontAlgn="base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è"/>
            </a:pP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Tiện quản lý danh sách các bức ảnh mà không cần biết trước số lượng ảnh (tính linh hoạt )</a:t>
            </a:r>
          </a:p>
        </p:txBody>
      </p:sp>
    </p:spTree>
    <p:extLst>
      <p:ext uri="{BB962C8B-B14F-4D97-AF65-F5344CB8AC3E}">
        <p14:creationId xmlns:p14="http://schemas.microsoft.com/office/powerpoint/2010/main" val="201669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24" y="159295"/>
            <a:ext cx="8673846" cy="451739"/>
          </a:xfrm>
        </p:spPr>
        <p:txBody>
          <a:bodyPr/>
          <a:lstStyle/>
          <a:p>
            <a:r>
              <a:rPr lang="vi-VN" sz="2000" dirty="0">
                <a:latin typeface="Roboto" pitchFamily="2" charset="0"/>
                <a:ea typeface="Roboto" pitchFamily="2" charset="0"/>
              </a:rPr>
              <a:t>PHƯƠNG PHÁP GIẢI QUYẾT/CÁC PHƯƠN</a:t>
            </a:r>
            <a:r>
              <a:rPr lang="en-US" sz="2000" dirty="0">
                <a:latin typeface="Roboto" pitchFamily="2" charset="0"/>
                <a:ea typeface="Roboto" pitchFamily="2" charset="0"/>
              </a:rPr>
              <a:t>G</a:t>
            </a:r>
            <a:r>
              <a:rPr lang="vi-VN" sz="2000" dirty="0">
                <a:latin typeface="Roboto" pitchFamily="2" charset="0"/>
                <a:ea typeface="Roboto" pitchFamily="2" charset="0"/>
              </a:rPr>
              <a:t> THỨC, GIẢI THUẬT: </a:t>
            </a:r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BD2FD-6BD1-DFAC-B044-91F68A6E03B4}"/>
              </a:ext>
            </a:extLst>
          </p:cNvPr>
          <p:cNvSpPr txBox="1"/>
          <p:nvPr/>
        </p:nvSpPr>
        <p:spPr>
          <a:xfrm>
            <a:off x="-82505" y="959695"/>
            <a:ext cx="75303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120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1. 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Hàm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hiển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thị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tất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cả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các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ảnh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(dis</a:t>
            </a:r>
            <a:r>
              <a:rPr lang="vi-VN" sz="18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playImages)</a:t>
            </a:r>
            <a:endParaRPr lang="en-US" b="1" dirty="0">
              <a:effectLst/>
              <a:latin typeface="Roboto" pitchFamily="2" charset="0"/>
              <a:ea typeface="Roboto" pitchFamily="2" charset="0"/>
            </a:endParaRPr>
          </a:p>
          <a:p>
            <a:br>
              <a:rPr lang="en-US" dirty="0">
                <a:latin typeface="Roboto" pitchFamily="2" charset="0"/>
                <a:ea typeface="Roboto" pitchFamily="2" charset="0"/>
              </a:rPr>
            </a:b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83CEF-8118-5C66-15F9-BF7CB2D40530}"/>
              </a:ext>
            </a:extLst>
          </p:cNvPr>
          <p:cNvSpPr txBox="1"/>
          <p:nvPr/>
        </p:nvSpPr>
        <p:spPr>
          <a:xfrm>
            <a:off x="341079" y="1691875"/>
            <a:ext cx="4517793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Phương thức sử dụng một giải thuật duyệt danh sách liên kết đơn theo chiều từ đầu đến cuối (tức là duyệt qua tất cả các node). Vòng lặp </a:t>
            </a:r>
            <a:r>
              <a:rPr lang="vi-VN" sz="1400" b="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while</a:t>
            </a:r>
            <a:r>
              <a:rPr lang="vi-VN" sz="14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sẽ tiếp tục cho đến khi không còn node nào trong danh sách. Mỗi node được xử lý một lần và thông tin của ảnh được hiển thị ra màn hình.</a:t>
            </a:r>
            <a:endParaRPr lang="vi-VN" sz="1400" b="0" dirty="0">
              <a:effectLst/>
              <a:latin typeface="Roboto" pitchFamily="2" charset="0"/>
              <a:ea typeface="Roboto" pitchFamily="2" charset="0"/>
            </a:endParaRPr>
          </a:p>
          <a:p>
            <a:br>
              <a:rPr lang="vi-VN" sz="1400" dirty="0">
                <a:latin typeface="Roboto" pitchFamily="2" charset="0"/>
                <a:ea typeface="Roboto" pitchFamily="2" charset="0"/>
              </a:rPr>
            </a:br>
            <a:endParaRPr lang="en-US" sz="14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6D7C5A-851F-29E1-F336-795FEA1B7B3E}"/>
              </a:ext>
            </a:extLst>
          </p:cNvPr>
          <p:cNvSpPr txBox="1"/>
          <p:nvPr/>
        </p:nvSpPr>
        <p:spPr>
          <a:xfrm>
            <a:off x="404321" y="4115353"/>
            <a:ext cx="825590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 Kiểm tra danh sách trống: Nếu danh sách rỗng (</a:t>
            </a:r>
            <a:r>
              <a:rPr lang="vi-VN" sz="140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head == NULL</a:t>
            </a: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), in thông báo rằng album trống.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 In tiêu đề album: In tiêu đề để chỉ ra rằng các ảnh dưới đây là trong album.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 Duyệt qua danh sách ảnh: Dùng vòng lặp </a:t>
            </a:r>
            <a:r>
              <a:rPr lang="vi-VN" sz="140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while</a:t>
            </a: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để duyệt qua từng ảnh (node) trong danh sách và in thông tin của mỗi ảnh (ID, ngày, giờ, album, tags).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 Kết thúc hiển thị: Sau khi tất cả ảnh đã được hiển thị, in dấu hiệu kết thúc.</a:t>
            </a:r>
          </a:p>
          <a:p>
            <a:pPr marL="285750" indent="-285750" rtl="0" fontAlgn="base">
              <a:spcBef>
                <a:spcPts val="0"/>
              </a:spcBef>
              <a:spcAft>
                <a:spcPts val="1200"/>
              </a:spcAft>
              <a:buFont typeface="Symbol" panose="05050102010706020507" pitchFamily="18" charset="2"/>
              <a:buChar char="Þ"/>
            </a:pP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Độ phức tạp thời gian: O(n)</a:t>
            </a:r>
          </a:p>
          <a:p>
            <a:pPr marL="285750" indent="-285750" fontAlgn="base">
              <a:spcAft>
                <a:spcPts val="1200"/>
              </a:spcAft>
              <a:buFont typeface="Symbol" panose="05050102010706020507" pitchFamily="18" charset="2"/>
              <a:buChar char="Þ"/>
            </a:pP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Độ phức tạp không gian: O(1</a:t>
            </a:r>
            <a:r>
              <a:rPr lang="en-US" sz="140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)</a:t>
            </a:r>
            <a:endParaRPr lang="vi-VN" sz="1400" i="0" u="none" strike="noStrike" dirty="0">
              <a:solidFill>
                <a:srgbClr val="000000"/>
              </a:solidFill>
              <a:effectLst/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36B3E-185A-57AF-88A0-449D49C08BF3}"/>
              </a:ext>
            </a:extLst>
          </p:cNvPr>
          <p:cNvSpPr txBox="1"/>
          <p:nvPr/>
        </p:nvSpPr>
        <p:spPr>
          <a:xfrm>
            <a:off x="341079" y="1368672"/>
            <a:ext cx="4471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Giải thuật</a:t>
            </a:r>
            <a:endParaRPr lang="vi-VN" sz="1600" b="0" dirty="0">
              <a:effectLst/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75BD2-0477-331D-74C7-99AB83EC2F8C}"/>
              </a:ext>
            </a:extLst>
          </p:cNvPr>
          <p:cNvSpPr txBox="1"/>
          <p:nvPr/>
        </p:nvSpPr>
        <p:spPr>
          <a:xfrm>
            <a:off x="341079" y="3391237"/>
            <a:ext cx="4471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Tóm tắt quy trình hoạt động:</a:t>
            </a:r>
          </a:p>
          <a:p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Hàm </a:t>
            </a:r>
            <a:r>
              <a:rPr lang="vi-VN" sz="1600" b="0" i="0" u="none" strike="noStrike" dirty="0">
                <a:solidFill>
                  <a:srgbClr val="188038"/>
                </a:solidFill>
                <a:effectLst/>
                <a:latin typeface="Roboto" pitchFamily="2" charset="0"/>
                <a:ea typeface="Roboto" pitchFamily="2" charset="0"/>
              </a:rPr>
              <a:t>displayImages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thực hiện:</a:t>
            </a:r>
            <a:r>
              <a:rPr lang="vi-VN" sz="1600" b="1" i="0" u="none" strike="noStrike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endParaRPr lang="vi-VN" sz="1600" b="0" dirty="0">
              <a:effectLst/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A11CD1-6C37-0406-F484-EC680AFA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195" y="1395064"/>
            <a:ext cx="4296375" cy="240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27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1217</TotalTime>
  <Words>3239</Words>
  <Application>Microsoft Office PowerPoint</Application>
  <PresentationFormat>On-screen Show (4:3)</PresentationFormat>
  <Paragraphs>323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Cambria Math</vt:lpstr>
      <vt:lpstr>Lato</vt:lpstr>
      <vt:lpstr>Roboto</vt:lpstr>
      <vt:lpstr>Symbol</vt:lpstr>
      <vt:lpstr>Wingdings</vt:lpstr>
      <vt:lpstr>Office Theme</vt:lpstr>
      <vt:lpstr>ET2100</vt:lpstr>
      <vt:lpstr>PowerPoint Presentation</vt:lpstr>
      <vt:lpstr>THÀNH VIÊN NHÓM</vt:lpstr>
      <vt:lpstr>GIỚI THIỆU BÀI TOÁN:</vt:lpstr>
      <vt:lpstr>GIỚI THIỆU BÀI TOÁN:</vt:lpstr>
      <vt:lpstr>PHƯƠNG PHÁP GIẢI QUYẾT</vt:lpstr>
      <vt:lpstr>PHƯƠNG PHÁP GIẢI QUYẾT/DỮ LIỆU/loại CTDL sử dụng:</vt:lpstr>
      <vt:lpstr>PHƯƠNG PHÁP GIẢI QUYẾT/DỮ LIỆU/loại CTDL sử dụng:</vt:lpstr>
      <vt:lpstr>PHƯƠNG PHÁP GIẢI QUYẾT/CÁC PHƯƠNG THỨC, GIẢI THUẬT: </vt:lpstr>
      <vt:lpstr>PHƯƠNG PHÁP GIẢI QUYẾT/CÁC PHƯƠNG THỨC, GIẢI THUẬT: </vt:lpstr>
      <vt:lpstr>PHƯƠNG PHÁP GIẢI QUYẾT/CÁC PHƯƠNG THỨC, GIẢI THUẬT: </vt:lpstr>
      <vt:lpstr>PHƯƠNG PHÁP GIẢI QUYẾT/CÁC PHƯƠNG THỨC, GIẢI THUẬT: </vt:lpstr>
      <vt:lpstr>PHƯƠNG PHÁP GIẢI QUYẾT/CÁC PHƯƠNG THỨC, GIẢI THUẬT: </vt:lpstr>
      <vt:lpstr>PHƯƠNG PHÁP GIẢI QUYẾT/CÁC PHƯƠNG THỨC, GIẢI THUẬT: </vt:lpstr>
      <vt:lpstr>PHƯƠNG PHÁP GIẢI QUYẾT/CÁC PHƯƠNG THỨC, GIẢI THUẬT: </vt:lpstr>
      <vt:lpstr>PHƯƠNG PHÁP GIẢI QUYẾT/CÁC PHƯƠNG THỨC, GIẢI THUẬT: </vt:lpstr>
      <vt:lpstr>PHƯƠNG PHÁP GIẢI QUYẾT/CÁC PHƯƠNG THỨC, GIẢI THUẬT: </vt:lpstr>
      <vt:lpstr>PHƯƠNG PHÁP GIẢI QUYẾT/CÁC PHƯƠNG THỨC, GIẢI THUẬT: </vt:lpstr>
      <vt:lpstr>PHƯƠNG PHÁP GIẢI QUYẾT/CÁC PHƯƠNG THỨC, GIẢI THUẬT: </vt:lpstr>
      <vt:lpstr>PHƯƠNG PHÁP GIẢI QUYẾT/CÁC PHƯƠNG THỨC, GIẢI THUẬT: </vt:lpstr>
      <vt:lpstr>PHƯƠNG PHÁP GIẢI QUYẾT/CÁC PHƯƠNG THỨC, GIẢI THUẬT: </vt:lpstr>
      <vt:lpstr>XÂY DỰNG BỘ TEST</vt:lpstr>
      <vt:lpstr>KẾT QUẢ THỰC NGHIỆM</vt:lpstr>
      <vt:lpstr>KẾT QUẢ THỰC NGHIỆM</vt:lpstr>
      <vt:lpstr>KẾT QUẢ THỰC NGHIỆM</vt:lpstr>
      <vt:lpstr>KẾT LUẬN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quynh nguyen</cp:lastModifiedBy>
  <cp:revision>39</cp:revision>
  <dcterms:created xsi:type="dcterms:W3CDTF">2021-05-28T04:32:29Z</dcterms:created>
  <dcterms:modified xsi:type="dcterms:W3CDTF">2024-12-27T12:15:40Z</dcterms:modified>
</cp:coreProperties>
</file>